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5" r:id="rId30"/>
    <p:sldId id="286" r:id="rId31"/>
    <p:sldId id="284" r:id="rId32"/>
    <p:sldId id="287" r:id="rId3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B841F2A-EC77-4867-A1E3-76B11110A6D7}"/>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3B6AB8DF-4181-4D39-93FC-0E27245EF5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4B7BCC2D-AC36-4335-BE4B-B0B6B3BE8D69}"/>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C14A73D4-424C-4695-96F2-659176C38AFF}"/>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0EC9A3EF-E636-425B-A88C-7A457724F49E}"/>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2837128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3E43442-540E-46FA-939A-E8029A662772}"/>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ED4B7E93-E6A2-452C-935B-7035907F9CFB}"/>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0A40A39-B9BC-4973-809F-D0C0C9F602FA}"/>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740F0CC2-F37F-4A5C-9822-0CC5567C519E}"/>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EB0CC247-D3DA-40DE-A159-1CF7B48B7E5D}"/>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305471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15A939B7-89C9-440C-8E86-3C2C90F0C8E8}"/>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CB240E7E-F2E8-44B2-BEE7-25654840566D}"/>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8BA77A1A-E151-4DB6-A041-8D3C0FC91488}"/>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3F9C0421-AC39-466D-9BDA-18365EEDC557}"/>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659147B5-F5BC-40A2-8B62-359E773D6582}"/>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02613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91E1844-E840-4C30-A3F3-5A865790FBEA}"/>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F0DC0D0A-7689-4A99-9C44-21D4D95BB53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2DC61A8-CBD4-4341-9525-7EE6BDBF805B}"/>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6ACCF565-B9A1-47C5-9AB5-FCF4C0D08344}"/>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A026AF60-D246-430A-81AD-6550129F84E1}"/>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610343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C8BB1BD-B255-4AC0-9586-676A231526D3}"/>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27AFCADE-586D-4458-BC91-2E96B52791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B2A51726-C7DB-4C49-BB8E-0020C894DBAB}"/>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32C61EC5-4D75-4877-9982-89259BFCFD59}"/>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B0B874DC-B4B5-4B3B-89DF-A731601605FC}"/>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1883248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992262-BEBA-47C6-B4A9-A781C0498001}"/>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3B20D269-14C8-4996-9DD2-A310F312EC32}"/>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EF77FBB4-6019-42C6-9885-A27AFCDBACB5}"/>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9AED7556-4548-488D-96B9-D4D6B66FB87E}"/>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6" name="Alt Bilgi Yer Tutucusu 5">
            <a:extLst>
              <a:ext uri="{FF2B5EF4-FFF2-40B4-BE49-F238E27FC236}">
                <a16:creationId xmlns:a16="http://schemas.microsoft.com/office/drawing/2014/main" id="{50D4DB0B-516D-4B4B-8506-83F27024DB53}"/>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04CC321D-D90B-49E6-94FF-2F7F2F8519EC}"/>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171389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2BD858F-DBBC-41EE-BB60-3AE4A3BDDED2}"/>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3DAEA84F-9556-49EB-B30F-1884C26647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ABBB18E0-5B68-4CB0-B6A6-BFE41BB5990D}"/>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AD7E0A5A-8F97-479E-A74F-9B685874A7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01AD4920-DC5E-42A9-9DEA-A644EF89ED20}"/>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4949AC15-46FD-40B7-95B0-93C0CB2A0356}"/>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8" name="Alt Bilgi Yer Tutucusu 7">
            <a:extLst>
              <a:ext uri="{FF2B5EF4-FFF2-40B4-BE49-F238E27FC236}">
                <a16:creationId xmlns:a16="http://schemas.microsoft.com/office/drawing/2014/main" id="{E9B870F0-9846-48B8-99E7-56942B649B17}"/>
              </a:ext>
            </a:extLst>
          </p:cNvPr>
          <p:cNvSpPr>
            <a:spLocks noGrp="1"/>
          </p:cNvSpPr>
          <p:nvPr>
            <p:ph type="ftr" sz="quarter" idx="11"/>
          </p:nvPr>
        </p:nvSpPr>
        <p:spPr/>
        <p:txBody>
          <a:bodyPr/>
          <a:lstStyle/>
          <a:p>
            <a:endParaRPr lang="tr-TR" dirty="0"/>
          </a:p>
        </p:txBody>
      </p:sp>
      <p:sp>
        <p:nvSpPr>
          <p:cNvPr id="9" name="Slayt Numarası Yer Tutucusu 8">
            <a:extLst>
              <a:ext uri="{FF2B5EF4-FFF2-40B4-BE49-F238E27FC236}">
                <a16:creationId xmlns:a16="http://schemas.microsoft.com/office/drawing/2014/main" id="{59DDF455-B3B3-4F66-97C7-460285293B1C}"/>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499517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BE9DF56-62D6-416B-98A8-8EB4A4098672}"/>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2BF337A2-63AE-4EAB-B148-CBD250D0E5A8}"/>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4" name="Alt Bilgi Yer Tutucusu 3">
            <a:extLst>
              <a:ext uri="{FF2B5EF4-FFF2-40B4-BE49-F238E27FC236}">
                <a16:creationId xmlns:a16="http://schemas.microsoft.com/office/drawing/2014/main" id="{3ED5A4F2-357C-42CB-ABD6-17FD86A7CA37}"/>
              </a:ext>
            </a:extLst>
          </p:cNvPr>
          <p:cNvSpPr>
            <a:spLocks noGrp="1"/>
          </p:cNvSpPr>
          <p:nvPr>
            <p:ph type="ftr" sz="quarter" idx="11"/>
          </p:nvPr>
        </p:nvSpPr>
        <p:spPr/>
        <p:txBody>
          <a:bodyPr/>
          <a:lstStyle/>
          <a:p>
            <a:endParaRPr lang="tr-TR" dirty="0"/>
          </a:p>
        </p:txBody>
      </p:sp>
      <p:sp>
        <p:nvSpPr>
          <p:cNvPr id="5" name="Slayt Numarası Yer Tutucusu 4">
            <a:extLst>
              <a:ext uri="{FF2B5EF4-FFF2-40B4-BE49-F238E27FC236}">
                <a16:creationId xmlns:a16="http://schemas.microsoft.com/office/drawing/2014/main" id="{4CE0D275-7191-4D0C-9B2A-4F6C8EE42074}"/>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2105730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EA197BD6-40FB-4393-8A1D-71D85C9E569A}"/>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3" name="Alt Bilgi Yer Tutucusu 2">
            <a:extLst>
              <a:ext uri="{FF2B5EF4-FFF2-40B4-BE49-F238E27FC236}">
                <a16:creationId xmlns:a16="http://schemas.microsoft.com/office/drawing/2014/main" id="{162DEDB9-0339-43B5-A86A-F4FA43B5EA3E}"/>
              </a:ext>
            </a:extLst>
          </p:cNvPr>
          <p:cNvSpPr>
            <a:spLocks noGrp="1"/>
          </p:cNvSpPr>
          <p:nvPr>
            <p:ph type="ftr" sz="quarter" idx="11"/>
          </p:nvPr>
        </p:nvSpPr>
        <p:spPr/>
        <p:txBody>
          <a:bodyPr/>
          <a:lstStyle/>
          <a:p>
            <a:endParaRPr lang="tr-TR" dirty="0"/>
          </a:p>
        </p:txBody>
      </p:sp>
      <p:sp>
        <p:nvSpPr>
          <p:cNvPr id="4" name="Slayt Numarası Yer Tutucusu 3">
            <a:extLst>
              <a:ext uri="{FF2B5EF4-FFF2-40B4-BE49-F238E27FC236}">
                <a16:creationId xmlns:a16="http://schemas.microsoft.com/office/drawing/2014/main" id="{46F14294-1CA5-4A5C-8DFA-5F46EA262707}"/>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725807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76467-CB5B-47E7-A345-E28A25630C37}"/>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511BB5ED-AC76-4B3C-8C76-B44DA13750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CB0C23E4-24A4-49A7-968A-3212B9473C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42D5C28B-F1FB-4A0D-94B0-8A81470546DB}"/>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6" name="Alt Bilgi Yer Tutucusu 5">
            <a:extLst>
              <a:ext uri="{FF2B5EF4-FFF2-40B4-BE49-F238E27FC236}">
                <a16:creationId xmlns:a16="http://schemas.microsoft.com/office/drawing/2014/main" id="{422A60A2-A784-4E37-ACD3-CBA2B44732DE}"/>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E6530CB8-E6C6-4D51-8C15-6EEE38BDF96A}"/>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3774402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99A7BF9-A27F-478A-9019-82621D03E91B}"/>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E8147D6E-531A-4C9E-AB78-0C59290875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dirty="0"/>
          </a:p>
        </p:txBody>
      </p:sp>
      <p:sp>
        <p:nvSpPr>
          <p:cNvPr id="4" name="Metin Yer Tutucusu 3">
            <a:extLst>
              <a:ext uri="{FF2B5EF4-FFF2-40B4-BE49-F238E27FC236}">
                <a16:creationId xmlns:a16="http://schemas.microsoft.com/office/drawing/2014/main" id="{205ECE90-E648-4E52-AFCA-24CA05CB42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10BCFDBD-4E33-40EF-AF76-E3CB61786FE7}"/>
              </a:ext>
            </a:extLst>
          </p:cNvPr>
          <p:cNvSpPr>
            <a:spLocks noGrp="1"/>
          </p:cNvSpPr>
          <p:nvPr>
            <p:ph type="dt" sz="half" idx="10"/>
          </p:nvPr>
        </p:nvSpPr>
        <p:spPr/>
        <p:txBody>
          <a:bodyPr/>
          <a:lstStyle/>
          <a:p>
            <a:fld id="{C239CB19-AFB8-4D0C-8BC3-38E7B6B66FE5}" type="datetimeFigureOut">
              <a:rPr lang="tr-TR" smtClean="0"/>
              <a:t>24.02.2020</a:t>
            </a:fld>
            <a:endParaRPr lang="tr-TR" dirty="0"/>
          </a:p>
        </p:txBody>
      </p:sp>
      <p:sp>
        <p:nvSpPr>
          <p:cNvPr id="6" name="Alt Bilgi Yer Tutucusu 5">
            <a:extLst>
              <a:ext uri="{FF2B5EF4-FFF2-40B4-BE49-F238E27FC236}">
                <a16:creationId xmlns:a16="http://schemas.microsoft.com/office/drawing/2014/main" id="{60A9DFA6-0CDA-4F9A-9FA5-778D601223AA}"/>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23BB64AD-DB03-40C3-83E9-D7DB3EF1B5A2}"/>
              </a:ext>
            </a:extLst>
          </p:cNvPr>
          <p:cNvSpPr>
            <a:spLocks noGrp="1"/>
          </p:cNvSpPr>
          <p:nvPr>
            <p:ph type="sldNum" sz="quarter" idx="12"/>
          </p:nvPr>
        </p:nvSpPr>
        <p:spPr/>
        <p:txBody>
          <a:bodyPr/>
          <a:lstStyle/>
          <a:p>
            <a:fld id="{5E331AD5-2914-4469-8542-2A28D1C552BF}" type="slidenum">
              <a:rPr lang="tr-TR" smtClean="0"/>
              <a:t>‹#›</a:t>
            </a:fld>
            <a:endParaRPr lang="tr-TR" dirty="0"/>
          </a:p>
        </p:txBody>
      </p:sp>
    </p:spTree>
    <p:extLst>
      <p:ext uri="{BB962C8B-B14F-4D97-AF65-F5344CB8AC3E}">
        <p14:creationId xmlns:p14="http://schemas.microsoft.com/office/powerpoint/2010/main" val="271229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FE26605E-3AA0-40A9-B978-F2E8F80F2F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8AECB2B-5845-4A3D-829E-82ECD92D50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5AE6D240-FCE6-455A-9D10-AC6587C12D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39CB19-AFB8-4D0C-8BC3-38E7B6B66FE5}" type="datetimeFigureOut">
              <a:rPr lang="tr-TR" smtClean="0"/>
              <a:t>24.02.2020</a:t>
            </a:fld>
            <a:endParaRPr lang="tr-TR" dirty="0"/>
          </a:p>
        </p:txBody>
      </p:sp>
      <p:sp>
        <p:nvSpPr>
          <p:cNvPr id="5" name="Alt Bilgi Yer Tutucusu 4">
            <a:extLst>
              <a:ext uri="{FF2B5EF4-FFF2-40B4-BE49-F238E27FC236}">
                <a16:creationId xmlns:a16="http://schemas.microsoft.com/office/drawing/2014/main" id="{0F368B0C-7649-48E9-AB02-EEC2354B63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dirty="0"/>
          </a:p>
        </p:txBody>
      </p:sp>
      <p:sp>
        <p:nvSpPr>
          <p:cNvPr id="6" name="Slayt Numarası Yer Tutucusu 5">
            <a:extLst>
              <a:ext uri="{FF2B5EF4-FFF2-40B4-BE49-F238E27FC236}">
                <a16:creationId xmlns:a16="http://schemas.microsoft.com/office/drawing/2014/main" id="{15BE7174-4FBA-4836-9BDE-6EEE2586C2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331AD5-2914-4469-8542-2A28D1C552BF}" type="slidenum">
              <a:rPr lang="tr-TR" smtClean="0"/>
              <a:t>‹#›</a:t>
            </a:fld>
            <a:endParaRPr lang="tr-TR" dirty="0"/>
          </a:p>
        </p:txBody>
      </p:sp>
    </p:spTree>
    <p:extLst>
      <p:ext uri="{BB962C8B-B14F-4D97-AF65-F5344CB8AC3E}">
        <p14:creationId xmlns:p14="http://schemas.microsoft.com/office/powerpoint/2010/main" val="40342519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F41B206-EF7B-4FB9-B97A-DF0FDAD0D938}"/>
              </a:ext>
            </a:extLst>
          </p:cNvPr>
          <p:cNvSpPr>
            <a:spLocks noGrp="1"/>
          </p:cNvSpPr>
          <p:nvPr>
            <p:ph type="ctrTitle"/>
          </p:nvPr>
        </p:nvSpPr>
        <p:spPr/>
        <p:txBody>
          <a:bodyPr/>
          <a:lstStyle/>
          <a:p>
            <a:r>
              <a:rPr lang="tr-TR" dirty="0"/>
              <a:t>Haberleşme Yöntemleri</a:t>
            </a:r>
          </a:p>
        </p:txBody>
      </p:sp>
      <p:sp>
        <p:nvSpPr>
          <p:cNvPr id="3" name="Alt Başlık 2">
            <a:extLst>
              <a:ext uri="{FF2B5EF4-FFF2-40B4-BE49-F238E27FC236}">
                <a16:creationId xmlns:a16="http://schemas.microsoft.com/office/drawing/2014/main" id="{243BE03F-1FF7-4407-A6D2-C144AD5C0F2A}"/>
              </a:ext>
            </a:extLst>
          </p:cNvPr>
          <p:cNvSpPr>
            <a:spLocks noGrp="1"/>
          </p:cNvSpPr>
          <p:nvPr>
            <p:ph type="subTitle" idx="1"/>
          </p:nvPr>
        </p:nvSpPr>
        <p:spPr/>
        <p:txBody>
          <a:bodyPr/>
          <a:lstStyle/>
          <a:p>
            <a:endParaRPr lang="tr-TR" dirty="0"/>
          </a:p>
        </p:txBody>
      </p:sp>
    </p:spTree>
    <p:extLst>
      <p:ext uri="{BB962C8B-B14F-4D97-AF65-F5344CB8AC3E}">
        <p14:creationId xmlns:p14="http://schemas.microsoft.com/office/powerpoint/2010/main" val="3881754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715D6D-71EC-43D4-9D12-B400FAB42A2D}"/>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D0E20932-4FFF-4E03-BC07-2BE87E11644B}"/>
              </a:ext>
            </a:extLst>
          </p:cNvPr>
          <p:cNvSpPr>
            <a:spLocks noGrp="1"/>
          </p:cNvSpPr>
          <p:nvPr>
            <p:ph idx="1"/>
          </p:nvPr>
        </p:nvSpPr>
        <p:spPr/>
        <p:txBody>
          <a:bodyPr/>
          <a:lstStyle/>
          <a:p>
            <a:pPr algn="just"/>
            <a:r>
              <a:rPr lang="tr-TR" dirty="0"/>
              <a:t>Eğer paketlerin alıcıya ulaşması için birden fazla yol söz konusu ise paketlerin hepsi, aynı yolu takip etmek zorunda değildir.</a:t>
            </a:r>
          </a:p>
          <a:p>
            <a:pPr algn="just"/>
            <a:r>
              <a:rPr lang="tr-TR" dirty="0"/>
              <a:t>LAN,WAN uygulamalarında paket anahtarlama kullanılmaktadır.</a:t>
            </a:r>
          </a:p>
          <a:p>
            <a:pPr algn="just"/>
            <a:r>
              <a:rPr lang="tr-TR" dirty="0"/>
              <a:t>Paket anahtarlama </a:t>
            </a:r>
            <a:r>
              <a:rPr lang="tr-TR" dirty="0" err="1"/>
              <a:t>LAN’ların</a:t>
            </a:r>
            <a:r>
              <a:rPr lang="tr-TR" dirty="0"/>
              <a:t> birbirine bağlanması için kullanılabilir.</a:t>
            </a:r>
          </a:p>
          <a:p>
            <a:pPr algn="just"/>
            <a:r>
              <a:rPr lang="tr-TR" dirty="0"/>
              <a:t>WAN bağlantılarında ise paket yönlendirme için kullanılır.</a:t>
            </a:r>
          </a:p>
          <a:p>
            <a:pPr algn="just"/>
            <a:r>
              <a:rPr lang="tr-TR" dirty="0"/>
              <a:t>Paket anahtarlamada birden fazla ağ cihazı veri iletimi yapabilir.</a:t>
            </a:r>
          </a:p>
          <a:p>
            <a:pPr algn="just"/>
            <a:r>
              <a:rPr lang="tr-TR" dirty="0"/>
              <a:t>Ağ meşgul olsa bile yeni veri paketleri kabul edilir.</a:t>
            </a:r>
          </a:p>
          <a:p>
            <a:pPr algn="just"/>
            <a:r>
              <a:rPr lang="tr-TR" dirty="0"/>
              <a:t>Fakat veri iletim süresi uzar.</a:t>
            </a:r>
          </a:p>
        </p:txBody>
      </p:sp>
    </p:spTree>
    <p:extLst>
      <p:ext uri="{BB962C8B-B14F-4D97-AF65-F5344CB8AC3E}">
        <p14:creationId xmlns:p14="http://schemas.microsoft.com/office/powerpoint/2010/main" val="4007078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384C6A6-EC54-4623-B1AA-74793CCFCCD7}"/>
              </a:ext>
            </a:extLst>
          </p:cNvPr>
          <p:cNvSpPr>
            <a:spLocks noGrp="1"/>
          </p:cNvSpPr>
          <p:nvPr>
            <p:ph type="title"/>
          </p:nvPr>
        </p:nvSpPr>
        <p:spPr/>
        <p:txBody>
          <a:bodyPr/>
          <a:lstStyle/>
          <a:p>
            <a:r>
              <a:rPr lang="tr-TR" dirty="0"/>
              <a:t>Paket Anahtarlama Yöntemleri</a:t>
            </a:r>
          </a:p>
        </p:txBody>
      </p:sp>
      <p:sp>
        <p:nvSpPr>
          <p:cNvPr id="3" name="İçerik Yer Tutucusu 2">
            <a:extLst>
              <a:ext uri="{FF2B5EF4-FFF2-40B4-BE49-F238E27FC236}">
                <a16:creationId xmlns:a16="http://schemas.microsoft.com/office/drawing/2014/main" id="{C8015F69-D5CE-496C-B90E-B560DF262843}"/>
              </a:ext>
            </a:extLst>
          </p:cNvPr>
          <p:cNvSpPr>
            <a:spLocks noGrp="1"/>
          </p:cNvSpPr>
          <p:nvPr>
            <p:ph idx="1"/>
          </p:nvPr>
        </p:nvSpPr>
        <p:spPr/>
        <p:txBody>
          <a:bodyPr/>
          <a:lstStyle/>
          <a:p>
            <a:r>
              <a:rPr lang="tr-TR" dirty="0" err="1"/>
              <a:t>Datagram</a:t>
            </a:r>
            <a:r>
              <a:rPr lang="tr-TR" dirty="0"/>
              <a:t> yaklaşımı</a:t>
            </a:r>
          </a:p>
          <a:p>
            <a:r>
              <a:rPr lang="tr-TR" dirty="0"/>
              <a:t>Sanal devre yaklaşımı</a:t>
            </a:r>
          </a:p>
        </p:txBody>
      </p:sp>
    </p:spTree>
    <p:extLst>
      <p:ext uri="{BB962C8B-B14F-4D97-AF65-F5344CB8AC3E}">
        <p14:creationId xmlns:p14="http://schemas.microsoft.com/office/powerpoint/2010/main" val="1554652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6096EB3-2570-4FA2-848E-17A744E9C79F}"/>
              </a:ext>
            </a:extLst>
          </p:cNvPr>
          <p:cNvSpPr>
            <a:spLocks noGrp="1"/>
          </p:cNvSpPr>
          <p:nvPr>
            <p:ph type="title"/>
          </p:nvPr>
        </p:nvSpPr>
        <p:spPr/>
        <p:txBody>
          <a:bodyPr/>
          <a:lstStyle/>
          <a:p>
            <a:r>
              <a:rPr lang="tr-TR" dirty="0" err="1"/>
              <a:t>Datagram</a:t>
            </a:r>
            <a:r>
              <a:rPr lang="tr-TR" dirty="0"/>
              <a:t> Yaklaşımı</a:t>
            </a:r>
          </a:p>
        </p:txBody>
      </p:sp>
      <p:sp>
        <p:nvSpPr>
          <p:cNvPr id="3" name="İçerik Yer Tutucusu 2">
            <a:extLst>
              <a:ext uri="{FF2B5EF4-FFF2-40B4-BE49-F238E27FC236}">
                <a16:creationId xmlns:a16="http://schemas.microsoft.com/office/drawing/2014/main" id="{1F26D7D6-E285-4FDF-861E-551F76C887E8}"/>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898D7CDB-BADE-4A31-9372-2F018C7105B9}"/>
              </a:ext>
            </a:extLst>
          </p:cNvPr>
          <p:cNvPicPr>
            <a:picLocks noChangeAspect="1"/>
          </p:cNvPicPr>
          <p:nvPr/>
        </p:nvPicPr>
        <p:blipFill>
          <a:blip r:embed="rId2"/>
          <a:stretch>
            <a:fillRect/>
          </a:stretch>
        </p:blipFill>
        <p:spPr>
          <a:xfrm>
            <a:off x="2295451" y="1975546"/>
            <a:ext cx="7975386" cy="4051496"/>
          </a:xfrm>
          <a:prstGeom prst="rect">
            <a:avLst/>
          </a:prstGeom>
        </p:spPr>
      </p:pic>
    </p:spTree>
    <p:extLst>
      <p:ext uri="{BB962C8B-B14F-4D97-AF65-F5344CB8AC3E}">
        <p14:creationId xmlns:p14="http://schemas.microsoft.com/office/powerpoint/2010/main" val="2317399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B3E7955-C4A3-49AC-9538-F5968C6F6364}"/>
              </a:ext>
            </a:extLst>
          </p:cNvPr>
          <p:cNvSpPr>
            <a:spLocks noGrp="1"/>
          </p:cNvSpPr>
          <p:nvPr>
            <p:ph type="title"/>
          </p:nvPr>
        </p:nvSpPr>
        <p:spPr/>
        <p:txBody>
          <a:bodyPr/>
          <a:lstStyle/>
          <a:p>
            <a:r>
              <a:rPr lang="tr-TR" dirty="0"/>
              <a:t>Sanal Devre Yaklaşımı</a:t>
            </a:r>
          </a:p>
        </p:txBody>
      </p:sp>
      <p:sp>
        <p:nvSpPr>
          <p:cNvPr id="3" name="İçerik Yer Tutucusu 2">
            <a:extLst>
              <a:ext uri="{FF2B5EF4-FFF2-40B4-BE49-F238E27FC236}">
                <a16:creationId xmlns:a16="http://schemas.microsoft.com/office/drawing/2014/main" id="{63404F23-0A37-4EB9-809E-BF814C5C4217}"/>
              </a:ext>
            </a:extLst>
          </p:cNvPr>
          <p:cNvSpPr>
            <a:spLocks noGrp="1"/>
          </p:cNvSpPr>
          <p:nvPr>
            <p:ph idx="1"/>
          </p:nvPr>
        </p:nvSpPr>
        <p:spPr/>
        <p:txBody>
          <a:bodyPr/>
          <a:lstStyle/>
          <a:p>
            <a:pPr algn="just"/>
            <a:r>
              <a:rPr lang="tr-TR" dirty="0"/>
              <a:t>Devre anahtarlama ve paket anahtarlamanın birleştirilmiş halidir.</a:t>
            </a:r>
          </a:p>
          <a:p>
            <a:pPr algn="just"/>
            <a:r>
              <a:rPr lang="tr-TR" dirty="0"/>
              <a:t>Alıcı ve gönderici arasında devre anahtarlamada olduğu gibi sanal yollar vardır.</a:t>
            </a:r>
          </a:p>
          <a:p>
            <a:pPr algn="just"/>
            <a:r>
              <a:rPr lang="tr-TR" dirty="0"/>
              <a:t>Paket anahtarlama yöntemindeki gibi veri küçük parçalara ayrılır.</a:t>
            </a:r>
          </a:p>
          <a:p>
            <a:pPr algn="just"/>
            <a:r>
              <a:rPr lang="tr-TR" dirty="0"/>
              <a:t>Alıcı gönderici adresleri, hata denetimi sanal devre yaklaşımında daha küçüktür.</a:t>
            </a:r>
          </a:p>
          <a:p>
            <a:pPr algn="just"/>
            <a:r>
              <a:rPr lang="tr-TR" dirty="0"/>
              <a:t>ATM, X.25, </a:t>
            </a:r>
            <a:r>
              <a:rPr lang="tr-TR" dirty="0" err="1"/>
              <a:t>Frame</a:t>
            </a:r>
            <a:r>
              <a:rPr lang="tr-TR" dirty="0"/>
              <a:t> </a:t>
            </a:r>
            <a:r>
              <a:rPr lang="tr-TR" dirty="0" err="1"/>
              <a:t>Relay</a:t>
            </a:r>
            <a:r>
              <a:rPr lang="tr-TR" dirty="0"/>
              <a:t> ve GPRS sanal devre yaklaşımını kullanır.</a:t>
            </a:r>
          </a:p>
        </p:txBody>
      </p:sp>
    </p:spTree>
    <p:extLst>
      <p:ext uri="{BB962C8B-B14F-4D97-AF65-F5344CB8AC3E}">
        <p14:creationId xmlns:p14="http://schemas.microsoft.com/office/powerpoint/2010/main" val="191381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0549CE2-9C5F-46E2-B48A-35BD045849B6}"/>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BC1AF10B-2652-4643-A95D-6CF0B7C168DF}"/>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8F169F50-5C2C-4D29-B794-478C2D308D59}"/>
              </a:ext>
            </a:extLst>
          </p:cNvPr>
          <p:cNvPicPr>
            <a:picLocks noChangeAspect="1"/>
          </p:cNvPicPr>
          <p:nvPr/>
        </p:nvPicPr>
        <p:blipFill>
          <a:blip r:embed="rId2"/>
          <a:stretch>
            <a:fillRect/>
          </a:stretch>
        </p:blipFill>
        <p:spPr>
          <a:xfrm>
            <a:off x="2428312" y="681037"/>
            <a:ext cx="6898568" cy="5168652"/>
          </a:xfrm>
          <a:prstGeom prst="rect">
            <a:avLst/>
          </a:prstGeom>
        </p:spPr>
      </p:pic>
    </p:spTree>
    <p:extLst>
      <p:ext uri="{BB962C8B-B14F-4D97-AF65-F5344CB8AC3E}">
        <p14:creationId xmlns:p14="http://schemas.microsoft.com/office/powerpoint/2010/main" val="3606963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932503F-D5F0-413D-B511-88E49C0E2D9E}"/>
              </a:ext>
            </a:extLst>
          </p:cNvPr>
          <p:cNvSpPr>
            <a:spLocks noGrp="1"/>
          </p:cNvSpPr>
          <p:nvPr>
            <p:ph type="title"/>
          </p:nvPr>
        </p:nvSpPr>
        <p:spPr/>
        <p:txBody>
          <a:bodyPr>
            <a:normAutofit/>
          </a:bodyPr>
          <a:lstStyle/>
          <a:p>
            <a:r>
              <a:rPr lang="tr-TR" sz="4000" dirty="0"/>
              <a:t>Paket Anahtarlamalı Ağlarda Yönlendirme(Routing)</a:t>
            </a:r>
          </a:p>
        </p:txBody>
      </p:sp>
      <p:sp>
        <p:nvSpPr>
          <p:cNvPr id="3" name="İçerik Yer Tutucusu 2">
            <a:extLst>
              <a:ext uri="{FF2B5EF4-FFF2-40B4-BE49-F238E27FC236}">
                <a16:creationId xmlns:a16="http://schemas.microsoft.com/office/drawing/2014/main" id="{E97F0A81-9B94-4367-8F23-C799D961D7C1}"/>
              </a:ext>
            </a:extLst>
          </p:cNvPr>
          <p:cNvSpPr>
            <a:spLocks noGrp="1"/>
          </p:cNvSpPr>
          <p:nvPr>
            <p:ph idx="1"/>
          </p:nvPr>
        </p:nvSpPr>
        <p:spPr/>
        <p:txBody>
          <a:bodyPr/>
          <a:lstStyle/>
          <a:p>
            <a:pPr algn="just"/>
            <a:r>
              <a:rPr lang="tr-TR" dirty="0"/>
              <a:t>Paket anahtarlamalı ağlarda, ağ üzerindeki anahtarların paketleri hangi yollar üzerinden göndereceğinin belirlenmesine ‘yönlendirme’ denir.</a:t>
            </a:r>
          </a:p>
          <a:p>
            <a:pPr algn="just"/>
            <a:r>
              <a:rPr lang="tr-TR" dirty="0"/>
              <a:t>Ağ üzerinde statik ve dinamik olmak üzere iki tür yönlendirme tablosu kullanılır.</a:t>
            </a:r>
          </a:p>
          <a:p>
            <a:pPr algn="just"/>
            <a:r>
              <a:rPr lang="tr-TR" dirty="0"/>
              <a:t>Statik yönlendirme tablosu belirli bir algoritma yardımıyla oluşturulur ve değişkenlik göstermez. (Bir anahtardan diğerine geçiş için kullanılacak yollar bellidir. Ağ trafiği bu durumu değiştirmez.)</a:t>
            </a:r>
          </a:p>
          <a:p>
            <a:pPr algn="just"/>
            <a:r>
              <a:rPr lang="tr-TR" dirty="0"/>
              <a:t>Dinamik yönlendirme tablolarında ise ağın yoğunluğuna ve ağ üzerinde yapılan değişikliklere bağlı olarak sürekli güncellenir.</a:t>
            </a:r>
          </a:p>
        </p:txBody>
      </p:sp>
    </p:spTree>
    <p:extLst>
      <p:ext uri="{BB962C8B-B14F-4D97-AF65-F5344CB8AC3E}">
        <p14:creationId xmlns:p14="http://schemas.microsoft.com/office/powerpoint/2010/main" val="2681614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2945753-1C37-4345-B783-949A8EEC6AFE}"/>
              </a:ext>
            </a:extLst>
          </p:cNvPr>
          <p:cNvSpPr>
            <a:spLocks noGrp="1"/>
          </p:cNvSpPr>
          <p:nvPr>
            <p:ph type="title"/>
          </p:nvPr>
        </p:nvSpPr>
        <p:spPr/>
        <p:txBody>
          <a:bodyPr/>
          <a:lstStyle/>
          <a:p>
            <a:r>
              <a:rPr lang="tr-TR" dirty="0"/>
              <a:t>Statik Yönlendirmenin Avantajları</a:t>
            </a:r>
          </a:p>
        </p:txBody>
      </p:sp>
      <p:sp>
        <p:nvSpPr>
          <p:cNvPr id="3" name="İçerik Yer Tutucusu 2">
            <a:extLst>
              <a:ext uri="{FF2B5EF4-FFF2-40B4-BE49-F238E27FC236}">
                <a16:creationId xmlns:a16="http://schemas.microsoft.com/office/drawing/2014/main" id="{93FDDEEF-00A7-433E-942B-D3F0BACAB22A}"/>
              </a:ext>
            </a:extLst>
          </p:cNvPr>
          <p:cNvSpPr>
            <a:spLocks noGrp="1"/>
          </p:cNvSpPr>
          <p:nvPr>
            <p:ph idx="1"/>
          </p:nvPr>
        </p:nvSpPr>
        <p:spPr/>
        <p:txBody>
          <a:bodyPr/>
          <a:lstStyle/>
          <a:p>
            <a:r>
              <a:rPr lang="tr-TR" dirty="0"/>
              <a:t>Yönlendirme tablosunda sürekli güncelleme yapılmaması</a:t>
            </a:r>
          </a:p>
          <a:p>
            <a:r>
              <a:rPr lang="tr-TR" dirty="0"/>
              <a:t>Yönlendirici cihazlar üzerinde daha az işlemci kullanımı</a:t>
            </a:r>
          </a:p>
          <a:p>
            <a:r>
              <a:rPr lang="tr-TR" dirty="0"/>
              <a:t>Yönlendirme mesajları için bant genişliğinin kullanılması</a:t>
            </a:r>
          </a:p>
        </p:txBody>
      </p:sp>
    </p:spTree>
    <p:extLst>
      <p:ext uri="{BB962C8B-B14F-4D97-AF65-F5344CB8AC3E}">
        <p14:creationId xmlns:p14="http://schemas.microsoft.com/office/powerpoint/2010/main" val="1509961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FF41F3B-3EFE-4E38-BE68-F5ECC8AAE0AA}"/>
              </a:ext>
            </a:extLst>
          </p:cNvPr>
          <p:cNvSpPr>
            <a:spLocks noGrp="1"/>
          </p:cNvSpPr>
          <p:nvPr>
            <p:ph type="title"/>
          </p:nvPr>
        </p:nvSpPr>
        <p:spPr/>
        <p:txBody>
          <a:bodyPr/>
          <a:lstStyle/>
          <a:p>
            <a:r>
              <a:rPr lang="tr-TR" dirty="0"/>
              <a:t>Statik Yönlendirmenin Dezavantajları</a:t>
            </a:r>
          </a:p>
        </p:txBody>
      </p:sp>
      <p:sp>
        <p:nvSpPr>
          <p:cNvPr id="3" name="İçerik Yer Tutucusu 2">
            <a:extLst>
              <a:ext uri="{FF2B5EF4-FFF2-40B4-BE49-F238E27FC236}">
                <a16:creationId xmlns:a16="http://schemas.microsoft.com/office/drawing/2014/main" id="{AB9A77E7-F714-44BA-A4BC-4416B6456F70}"/>
              </a:ext>
            </a:extLst>
          </p:cNvPr>
          <p:cNvSpPr>
            <a:spLocks noGrp="1"/>
          </p:cNvSpPr>
          <p:nvPr>
            <p:ph idx="1"/>
          </p:nvPr>
        </p:nvSpPr>
        <p:spPr/>
        <p:txBody>
          <a:bodyPr/>
          <a:lstStyle/>
          <a:p>
            <a:pPr algn="just"/>
            <a:r>
              <a:rPr lang="tr-TR" dirty="0"/>
              <a:t>Ağ trafiği artması durumunda hız düşmesi</a:t>
            </a:r>
          </a:p>
          <a:p>
            <a:pPr algn="just"/>
            <a:r>
              <a:rPr lang="tr-TR" dirty="0"/>
              <a:t>Anahtarlar arası iletim koptuğunda ağ yolları için güncelleme yapılmadığından iletişimin kaybedilmesi</a:t>
            </a:r>
          </a:p>
          <a:p>
            <a:pPr algn="just"/>
            <a:r>
              <a:rPr lang="tr-TR" dirty="0"/>
              <a:t>Ağ yönetimi için gerekli kalifiye eleman</a:t>
            </a:r>
          </a:p>
          <a:p>
            <a:pPr algn="just"/>
            <a:r>
              <a:rPr lang="tr-TR" dirty="0"/>
              <a:t>Ağın büyüklüğüne göre konfigürasyonlar için kaybedilen zaman</a:t>
            </a:r>
          </a:p>
        </p:txBody>
      </p:sp>
    </p:spTree>
    <p:extLst>
      <p:ext uri="{BB962C8B-B14F-4D97-AF65-F5344CB8AC3E}">
        <p14:creationId xmlns:p14="http://schemas.microsoft.com/office/powerpoint/2010/main" val="1864121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7FAB51B-ABDD-46CB-8437-CE76CEF343D8}"/>
              </a:ext>
            </a:extLst>
          </p:cNvPr>
          <p:cNvSpPr>
            <a:spLocks noGrp="1"/>
          </p:cNvSpPr>
          <p:nvPr>
            <p:ph type="title"/>
          </p:nvPr>
        </p:nvSpPr>
        <p:spPr/>
        <p:txBody>
          <a:bodyPr/>
          <a:lstStyle/>
          <a:p>
            <a:r>
              <a:rPr lang="tr-TR" dirty="0"/>
              <a:t>Yönlendirmenin Temel Amacı</a:t>
            </a:r>
          </a:p>
        </p:txBody>
      </p:sp>
      <p:sp>
        <p:nvSpPr>
          <p:cNvPr id="3" name="İçerik Yer Tutucusu 2">
            <a:extLst>
              <a:ext uri="{FF2B5EF4-FFF2-40B4-BE49-F238E27FC236}">
                <a16:creationId xmlns:a16="http://schemas.microsoft.com/office/drawing/2014/main" id="{6044B355-8972-4E38-9ADF-ED3439A5D80F}"/>
              </a:ext>
            </a:extLst>
          </p:cNvPr>
          <p:cNvSpPr>
            <a:spLocks noGrp="1"/>
          </p:cNvSpPr>
          <p:nvPr>
            <p:ph idx="1"/>
          </p:nvPr>
        </p:nvSpPr>
        <p:spPr/>
        <p:txBody>
          <a:bodyPr/>
          <a:lstStyle/>
          <a:p>
            <a:r>
              <a:rPr lang="tr-TR" dirty="0"/>
              <a:t>En kısa yol</a:t>
            </a:r>
          </a:p>
          <a:p>
            <a:r>
              <a:rPr lang="tr-TR" dirty="0"/>
              <a:t>Basitlik</a:t>
            </a:r>
          </a:p>
          <a:p>
            <a:r>
              <a:rPr lang="tr-TR" dirty="0"/>
              <a:t>İletişim Maliyeti</a:t>
            </a:r>
          </a:p>
          <a:p>
            <a:r>
              <a:rPr lang="tr-TR" dirty="0"/>
              <a:t>Sağlamlık ve güvenilirlik</a:t>
            </a:r>
          </a:p>
          <a:p>
            <a:r>
              <a:rPr lang="tr-TR" dirty="0"/>
              <a:t>Bağlantı hızı</a:t>
            </a:r>
          </a:p>
          <a:p>
            <a:r>
              <a:rPr lang="tr-TR" dirty="0"/>
              <a:t>Esneklik</a:t>
            </a:r>
          </a:p>
        </p:txBody>
      </p:sp>
    </p:spTree>
    <p:extLst>
      <p:ext uri="{BB962C8B-B14F-4D97-AF65-F5344CB8AC3E}">
        <p14:creationId xmlns:p14="http://schemas.microsoft.com/office/powerpoint/2010/main" val="40177316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CC92D74-DCB0-4EB9-959A-9ABA75A13753}"/>
              </a:ext>
            </a:extLst>
          </p:cNvPr>
          <p:cNvSpPr>
            <a:spLocks noGrp="1"/>
          </p:cNvSpPr>
          <p:nvPr>
            <p:ph type="title"/>
          </p:nvPr>
        </p:nvSpPr>
        <p:spPr/>
        <p:txBody>
          <a:bodyPr/>
          <a:lstStyle/>
          <a:p>
            <a:r>
              <a:rPr lang="tr-TR" dirty="0"/>
              <a:t>Yönlendirme İşleminde Yol Bulma Algoritmaları</a:t>
            </a:r>
          </a:p>
        </p:txBody>
      </p:sp>
      <p:sp>
        <p:nvSpPr>
          <p:cNvPr id="3" name="İçerik Yer Tutucusu 2">
            <a:extLst>
              <a:ext uri="{FF2B5EF4-FFF2-40B4-BE49-F238E27FC236}">
                <a16:creationId xmlns:a16="http://schemas.microsoft.com/office/drawing/2014/main" id="{FF777DCC-99DB-47FE-854D-C334F786E0AB}"/>
              </a:ext>
            </a:extLst>
          </p:cNvPr>
          <p:cNvSpPr>
            <a:spLocks noGrp="1"/>
          </p:cNvSpPr>
          <p:nvPr>
            <p:ph idx="1"/>
          </p:nvPr>
        </p:nvSpPr>
        <p:spPr/>
        <p:txBody>
          <a:bodyPr/>
          <a:lstStyle/>
          <a:p>
            <a:r>
              <a:rPr lang="tr-TR" dirty="0"/>
              <a:t>Statik Yönlendirme Algoritmaları</a:t>
            </a:r>
          </a:p>
          <a:p>
            <a:pPr lvl="1"/>
            <a:r>
              <a:rPr lang="tr-TR" dirty="0"/>
              <a:t>En kısa yol(</a:t>
            </a:r>
            <a:r>
              <a:rPr lang="tr-TR" dirty="0" err="1"/>
              <a:t>Shortest</a:t>
            </a:r>
            <a:r>
              <a:rPr lang="tr-TR" dirty="0"/>
              <a:t> </a:t>
            </a:r>
            <a:r>
              <a:rPr lang="tr-TR" dirty="0" err="1"/>
              <a:t>Path</a:t>
            </a:r>
            <a:r>
              <a:rPr lang="tr-TR" dirty="0"/>
              <a:t>) Algoritması</a:t>
            </a:r>
          </a:p>
          <a:p>
            <a:pPr lvl="2"/>
            <a:r>
              <a:rPr lang="tr-TR" dirty="0" err="1"/>
              <a:t>Dijkstra</a:t>
            </a:r>
            <a:r>
              <a:rPr lang="tr-TR" dirty="0"/>
              <a:t> Algoritması</a:t>
            </a:r>
          </a:p>
          <a:p>
            <a:pPr lvl="2"/>
            <a:r>
              <a:rPr lang="tr-TR" dirty="0" err="1"/>
              <a:t>Bellman</a:t>
            </a:r>
            <a:r>
              <a:rPr lang="tr-TR" dirty="0"/>
              <a:t>-Ford Algoritması</a:t>
            </a:r>
          </a:p>
          <a:p>
            <a:pPr lvl="1"/>
            <a:r>
              <a:rPr lang="tr-TR" dirty="0"/>
              <a:t>Taşma(</a:t>
            </a:r>
            <a:r>
              <a:rPr lang="tr-TR" dirty="0" err="1"/>
              <a:t>Flooding</a:t>
            </a:r>
            <a:r>
              <a:rPr lang="tr-TR" dirty="0"/>
              <a:t>) Algoritması</a:t>
            </a:r>
          </a:p>
          <a:p>
            <a:pPr lvl="1"/>
            <a:r>
              <a:rPr lang="tr-TR" dirty="0"/>
              <a:t>Rastgele Yönlendirme(</a:t>
            </a:r>
            <a:r>
              <a:rPr lang="tr-TR" dirty="0" err="1"/>
              <a:t>Random</a:t>
            </a:r>
            <a:r>
              <a:rPr lang="tr-TR" dirty="0"/>
              <a:t> Routing) Algoritması</a:t>
            </a:r>
          </a:p>
          <a:p>
            <a:pPr lvl="1"/>
            <a:r>
              <a:rPr lang="tr-TR" dirty="0"/>
              <a:t>Akış Durumu Yönlendirme(</a:t>
            </a:r>
            <a:r>
              <a:rPr lang="tr-TR" dirty="0" err="1"/>
              <a:t>Flow-Based</a:t>
            </a:r>
            <a:r>
              <a:rPr lang="tr-TR" dirty="0"/>
              <a:t> Routing) Algoritması</a:t>
            </a:r>
          </a:p>
          <a:p>
            <a:r>
              <a:rPr lang="tr-TR" dirty="0"/>
              <a:t>Dinamik Yönlendirme Algoritmaları</a:t>
            </a:r>
          </a:p>
          <a:p>
            <a:pPr lvl="1"/>
            <a:r>
              <a:rPr lang="tr-TR" dirty="0"/>
              <a:t>Uzaklık Vektörü(</a:t>
            </a:r>
            <a:r>
              <a:rPr lang="tr-TR" dirty="0" err="1"/>
              <a:t>Distance</a:t>
            </a:r>
            <a:r>
              <a:rPr lang="tr-TR" dirty="0"/>
              <a:t> </a:t>
            </a:r>
            <a:r>
              <a:rPr lang="tr-TR" dirty="0" err="1"/>
              <a:t>Vector</a:t>
            </a:r>
            <a:r>
              <a:rPr lang="tr-TR" dirty="0"/>
              <a:t>) Yönlendirme Algoritması</a:t>
            </a:r>
          </a:p>
          <a:p>
            <a:pPr lvl="1"/>
            <a:r>
              <a:rPr lang="tr-TR" dirty="0"/>
              <a:t>Hat Durumu(Link-</a:t>
            </a:r>
            <a:r>
              <a:rPr lang="tr-TR" dirty="0" err="1"/>
              <a:t>State</a:t>
            </a:r>
            <a:r>
              <a:rPr lang="tr-TR" dirty="0"/>
              <a:t>) Yönlendirme Algoritması</a:t>
            </a:r>
          </a:p>
          <a:p>
            <a:pPr lvl="2"/>
            <a:endParaRPr lang="tr-TR" dirty="0"/>
          </a:p>
          <a:p>
            <a:pPr lvl="2"/>
            <a:endParaRPr lang="tr-TR" dirty="0"/>
          </a:p>
        </p:txBody>
      </p:sp>
    </p:spTree>
    <p:extLst>
      <p:ext uri="{BB962C8B-B14F-4D97-AF65-F5344CB8AC3E}">
        <p14:creationId xmlns:p14="http://schemas.microsoft.com/office/powerpoint/2010/main" val="3812852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C542365-074D-454A-B57E-ADDE4124D510}"/>
              </a:ext>
            </a:extLst>
          </p:cNvPr>
          <p:cNvSpPr>
            <a:spLocks noGrp="1"/>
          </p:cNvSpPr>
          <p:nvPr>
            <p:ph type="title"/>
          </p:nvPr>
        </p:nvSpPr>
        <p:spPr/>
        <p:txBody>
          <a:bodyPr/>
          <a:lstStyle/>
          <a:p>
            <a:endParaRPr lang="tr-TR" dirty="0"/>
          </a:p>
        </p:txBody>
      </p:sp>
      <p:sp>
        <p:nvSpPr>
          <p:cNvPr id="3" name="İçerik Yer Tutucusu 2">
            <a:extLst>
              <a:ext uri="{FF2B5EF4-FFF2-40B4-BE49-F238E27FC236}">
                <a16:creationId xmlns:a16="http://schemas.microsoft.com/office/drawing/2014/main" id="{930079FD-4A1F-4048-B4D3-9AE1F8271262}"/>
              </a:ext>
            </a:extLst>
          </p:cNvPr>
          <p:cNvSpPr>
            <a:spLocks noGrp="1"/>
          </p:cNvSpPr>
          <p:nvPr>
            <p:ph idx="1"/>
          </p:nvPr>
        </p:nvSpPr>
        <p:spPr/>
        <p:txBody>
          <a:bodyPr/>
          <a:lstStyle/>
          <a:p>
            <a:pPr algn="just"/>
            <a:r>
              <a:rPr lang="tr-TR" dirty="0"/>
              <a:t>Veri iletimi sürecinde verinin alıcılara ulaştırılma şekline göre çeşitli haberleşme yöntemleri mevcuttur.</a:t>
            </a:r>
          </a:p>
          <a:p>
            <a:pPr algn="just"/>
            <a:r>
              <a:rPr lang="tr-TR" dirty="0"/>
              <a:t>Bunlar; yayın(</a:t>
            </a:r>
            <a:r>
              <a:rPr lang="tr-TR" dirty="0" err="1"/>
              <a:t>broadcast</a:t>
            </a:r>
            <a:r>
              <a:rPr lang="tr-TR" dirty="0"/>
              <a:t>) ve anahtarlamalı(</a:t>
            </a:r>
            <a:r>
              <a:rPr lang="tr-TR" dirty="0" err="1"/>
              <a:t>switching</a:t>
            </a:r>
            <a:r>
              <a:rPr lang="tr-TR" dirty="0"/>
              <a:t>) yöntemlerdir.</a:t>
            </a:r>
          </a:p>
        </p:txBody>
      </p:sp>
    </p:spTree>
    <p:extLst>
      <p:ext uri="{BB962C8B-B14F-4D97-AF65-F5344CB8AC3E}">
        <p14:creationId xmlns:p14="http://schemas.microsoft.com/office/powerpoint/2010/main" val="8406468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F4E3DFD-7B27-48C4-89A8-FAB82B3620FA}"/>
              </a:ext>
            </a:extLst>
          </p:cNvPr>
          <p:cNvSpPr>
            <a:spLocks noGrp="1"/>
          </p:cNvSpPr>
          <p:nvPr>
            <p:ph type="title"/>
          </p:nvPr>
        </p:nvSpPr>
        <p:spPr/>
        <p:txBody>
          <a:bodyPr/>
          <a:lstStyle/>
          <a:p>
            <a:r>
              <a:rPr lang="tr-TR" dirty="0"/>
              <a:t>En Kısa Yol(</a:t>
            </a:r>
            <a:r>
              <a:rPr lang="tr-TR" dirty="0" err="1"/>
              <a:t>Shortest</a:t>
            </a:r>
            <a:r>
              <a:rPr lang="tr-TR" dirty="0"/>
              <a:t> </a:t>
            </a:r>
            <a:r>
              <a:rPr lang="tr-TR" dirty="0" err="1"/>
              <a:t>Path</a:t>
            </a:r>
            <a:r>
              <a:rPr lang="tr-TR" dirty="0"/>
              <a:t>) Algoritması</a:t>
            </a:r>
          </a:p>
        </p:txBody>
      </p:sp>
      <p:sp>
        <p:nvSpPr>
          <p:cNvPr id="3" name="İçerik Yer Tutucusu 2">
            <a:extLst>
              <a:ext uri="{FF2B5EF4-FFF2-40B4-BE49-F238E27FC236}">
                <a16:creationId xmlns:a16="http://schemas.microsoft.com/office/drawing/2014/main" id="{523DBB24-9CD8-4C14-8CBB-08570C3C17F4}"/>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BA02039F-8F9B-4051-8B2B-2100DCB72A07}"/>
              </a:ext>
            </a:extLst>
          </p:cNvPr>
          <p:cNvPicPr>
            <a:picLocks noChangeAspect="1"/>
          </p:cNvPicPr>
          <p:nvPr/>
        </p:nvPicPr>
        <p:blipFill>
          <a:blip r:embed="rId2"/>
          <a:stretch>
            <a:fillRect/>
          </a:stretch>
        </p:blipFill>
        <p:spPr>
          <a:xfrm>
            <a:off x="1058753" y="1825625"/>
            <a:ext cx="10074494" cy="4698609"/>
          </a:xfrm>
          <a:prstGeom prst="rect">
            <a:avLst/>
          </a:prstGeom>
        </p:spPr>
      </p:pic>
    </p:spTree>
    <p:extLst>
      <p:ext uri="{BB962C8B-B14F-4D97-AF65-F5344CB8AC3E}">
        <p14:creationId xmlns:p14="http://schemas.microsoft.com/office/powerpoint/2010/main" val="29164341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Background Fill">
            <a:extLst>
              <a:ext uri="{FF2B5EF4-FFF2-40B4-BE49-F238E27FC236}">
                <a16:creationId xmlns:a16="http://schemas.microsoft.com/office/drawing/2014/main" id="{3C915414-2809-4735-A560-0D5FE6670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382"/>
            <a:ext cx="12188952" cy="6858000"/>
          </a:xfrm>
          <a:prstGeom prst="rect">
            <a:avLst/>
          </a:prstGeom>
          <a:solidFill>
            <a:schemeClr val="bg1">
              <a:lumMod val="9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7" name="Grid">
            <a:extLst>
              <a:ext uri="{FF2B5EF4-FFF2-40B4-BE49-F238E27FC236}">
                <a16:creationId xmlns:a16="http://schemas.microsoft.com/office/drawing/2014/main" id="{24413201-85BF-4680-A7D4-10CDBD0356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38471" cy="6858000"/>
            <a:chOff x="0" y="-12406"/>
            <a:chExt cx="12038471" cy="6858000"/>
          </a:xfrm>
        </p:grpSpPr>
        <p:cxnSp>
          <p:nvCxnSpPr>
            <p:cNvPr id="26" name="Straight Connector 25">
              <a:extLst>
                <a:ext uri="{FF2B5EF4-FFF2-40B4-BE49-F238E27FC236}">
                  <a16:creationId xmlns:a16="http://schemas.microsoft.com/office/drawing/2014/main" id="{1F819D8C-C8E5-4336-9882-79FBF655518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0"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7" name="Straight Connector 26">
              <a:extLst>
                <a:ext uri="{FF2B5EF4-FFF2-40B4-BE49-F238E27FC236}">
                  <a16:creationId xmlns:a16="http://schemas.microsoft.com/office/drawing/2014/main" id="{7D732480-09E4-401A-B2D9-E6C662FBCA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719781"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8" name="Straight Connector 27">
              <a:extLst>
                <a:ext uri="{FF2B5EF4-FFF2-40B4-BE49-F238E27FC236}">
                  <a16:creationId xmlns:a16="http://schemas.microsoft.com/office/drawing/2014/main" id="{87D8355C-E417-4D36-91FF-2CC1E1FE9F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72683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9" name="Straight Connector 28">
              <a:extLst>
                <a:ext uri="{FF2B5EF4-FFF2-40B4-BE49-F238E27FC236}">
                  <a16:creationId xmlns:a16="http://schemas.microsoft.com/office/drawing/2014/main" id="{6ADF7267-EAAE-43CE-ACEF-608328FB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25"/>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54C901E2-0CDB-4316-B262-3B9E68F335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7294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1" name="Straight Connector 30">
              <a:extLst>
                <a:ext uri="{FF2B5EF4-FFF2-40B4-BE49-F238E27FC236}">
                  <a16:creationId xmlns:a16="http://schemas.microsoft.com/office/drawing/2014/main" id="{D8F6D31A-084C-4F10-9A8F-A9645DFB71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6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E38E09F0-F130-45B5-B0AF-7EF3F0172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84395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569330E2-17DA-4F0D-B377-6E4499C79A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1312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4" name="Straight Connector 33">
              <a:extLst>
                <a:ext uri="{FF2B5EF4-FFF2-40B4-BE49-F238E27FC236}">
                  <a16:creationId xmlns:a16="http://schemas.microsoft.com/office/drawing/2014/main" id="{A3192707-5744-4C77-8CD6-D682F90800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2089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5" name="Straight Connector 34">
              <a:extLst>
                <a:ext uri="{FF2B5EF4-FFF2-40B4-BE49-F238E27FC236}">
                  <a16:creationId xmlns:a16="http://schemas.microsoft.com/office/drawing/2014/main" id="{E367A44A-5DD0-43B5-B6DB-1CA3BC5AF0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422784"/>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280809D1-164B-4A0C-84BB-2AC46F3BDE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8321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7" name="Straight Connector 36">
              <a:extLst>
                <a:ext uri="{FF2B5EF4-FFF2-40B4-BE49-F238E27FC236}">
                  <a16:creationId xmlns:a16="http://schemas.microsoft.com/office/drawing/2014/main" id="{E379EC94-3698-4695-8CE7-61DBDF5EE6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538773"/>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8755B95C-6A71-4D4F-8F48-B21F893E6F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24004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9" name="Straight Connector 38">
              <a:extLst>
                <a:ext uri="{FF2B5EF4-FFF2-40B4-BE49-F238E27FC236}">
                  <a16:creationId xmlns:a16="http://schemas.microsoft.com/office/drawing/2014/main" id="{6099C53A-E394-462E-BF63-1639A8E283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828837"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0" name="Straight Connector 39">
              <a:extLst>
                <a:ext uri="{FF2B5EF4-FFF2-40B4-BE49-F238E27FC236}">
                  <a16:creationId xmlns:a16="http://schemas.microsoft.com/office/drawing/2014/main" id="{9AC427FF-C3BE-45A0-9FB1-A6A4C8C4C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439563"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1" name="Straight Connector 40">
              <a:extLst>
                <a:ext uri="{FF2B5EF4-FFF2-40B4-BE49-F238E27FC236}">
                  <a16:creationId xmlns:a16="http://schemas.microsoft.com/office/drawing/2014/main" id="{2B15D91A-BF52-4704-8F6B-A7C4746181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59344"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2" name="Straight Connector 41">
              <a:extLst>
                <a:ext uri="{FF2B5EF4-FFF2-40B4-BE49-F238E27FC236}">
                  <a16:creationId xmlns:a16="http://schemas.microsoft.com/office/drawing/2014/main" id="{1D9241FD-0E0D-409B-A2AF-8F06ACB757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79125"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3" name="Straight Connector 42">
              <a:extLst>
                <a:ext uri="{FF2B5EF4-FFF2-40B4-BE49-F238E27FC236}">
                  <a16:creationId xmlns:a16="http://schemas.microsoft.com/office/drawing/2014/main" id="{F8B3D884-11F6-4FF3-82C2-1C2311451C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59890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A15AB342-981A-44B4-846D-B0B2394ACF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038471"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5" name="Straight Connector 44">
              <a:extLst>
                <a:ext uri="{FF2B5EF4-FFF2-40B4-BE49-F238E27FC236}">
                  <a16:creationId xmlns:a16="http://schemas.microsoft.com/office/drawing/2014/main" id="{872C80E7-0A00-4063-BEE2-6B6B446A4A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318688"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6" name="Straight Connector 45">
              <a:extLst>
                <a:ext uri="{FF2B5EF4-FFF2-40B4-BE49-F238E27FC236}">
                  <a16:creationId xmlns:a16="http://schemas.microsoft.com/office/drawing/2014/main" id="{CDDFAF9B-F940-4E8C-905E-31851E6E71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54926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7" name="Straight Connector 46">
              <a:extLst>
                <a:ext uri="{FF2B5EF4-FFF2-40B4-BE49-F238E27FC236}">
                  <a16:creationId xmlns:a16="http://schemas.microsoft.com/office/drawing/2014/main" id="{DE75405B-4987-4ED0-838B-B550E11C50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72269" y="1609"/>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8" name="Straight Connector 47">
              <a:extLst>
                <a:ext uri="{FF2B5EF4-FFF2-40B4-BE49-F238E27FC236}">
                  <a16:creationId xmlns:a16="http://schemas.microsoft.com/office/drawing/2014/main" id="{2D23C412-06C7-4364-B5C1-6492A9D36B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990113"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9" name="Straight Connector 48">
              <a:extLst>
                <a:ext uri="{FF2B5EF4-FFF2-40B4-BE49-F238E27FC236}">
                  <a16:creationId xmlns:a16="http://schemas.microsoft.com/office/drawing/2014/main" id="{3E558B2C-BA31-4EF6-AA51-34C38C4FAC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71578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id="{49BF6B7B-33CA-48B1-A1DC-E4917FB89D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435730"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51" name="Straight Connector 50">
              <a:extLst>
                <a:ext uri="{FF2B5EF4-FFF2-40B4-BE49-F238E27FC236}">
                  <a16:creationId xmlns:a16="http://schemas.microsoft.com/office/drawing/2014/main" id="{B91E8E40-9C42-4E16-980F-D9B38872F3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429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6B7E3690-D803-4CC7-BA93-B51ACF040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417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grpSp>
      <p:pic>
        <p:nvPicPr>
          <p:cNvPr id="5" name="İçerik Yer Tutucusu 4">
            <a:extLst>
              <a:ext uri="{FF2B5EF4-FFF2-40B4-BE49-F238E27FC236}">
                <a16:creationId xmlns:a16="http://schemas.microsoft.com/office/drawing/2014/main" id="{B6E02E0B-456F-45A2-9917-A2734746F4ED}"/>
              </a:ext>
            </a:extLst>
          </p:cNvPr>
          <p:cNvPicPr>
            <a:picLocks noGrp="1" noChangeAspect="1"/>
          </p:cNvPicPr>
          <p:nvPr>
            <p:ph idx="1"/>
          </p:nvPr>
        </p:nvPicPr>
        <p:blipFill rotWithShape="1">
          <a:blip r:embed="rId2"/>
          <a:srcRect t="9235" b="5529"/>
          <a:stretch/>
        </p:blipFill>
        <p:spPr>
          <a:xfrm>
            <a:off x="134874" y="137904"/>
            <a:ext cx="10305575" cy="6588020"/>
          </a:xfrm>
          <a:prstGeom prst="rect">
            <a:avLst/>
          </a:prstGeom>
        </p:spPr>
      </p:pic>
      <p:sp>
        <p:nvSpPr>
          <p:cNvPr id="58" name="Color">
            <a:extLst>
              <a:ext uri="{FF2B5EF4-FFF2-40B4-BE49-F238E27FC236}">
                <a16:creationId xmlns:a16="http://schemas.microsoft.com/office/drawing/2014/main" id="{D665D759-2DF8-4D47-8386-4BA28901A7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7704" y="147451"/>
            <a:ext cx="685800" cy="6586489"/>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solidFill>
            </a:endParaRPr>
          </a:p>
        </p:txBody>
      </p:sp>
    </p:spTree>
    <p:extLst>
      <p:ext uri="{BB962C8B-B14F-4D97-AF65-F5344CB8AC3E}">
        <p14:creationId xmlns:p14="http://schemas.microsoft.com/office/powerpoint/2010/main" val="713763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Background Fill">
            <a:extLst>
              <a:ext uri="{FF2B5EF4-FFF2-40B4-BE49-F238E27FC236}">
                <a16:creationId xmlns:a16="http://schemas.microsoft.com/office/drawing/2014/main" id="{3C915414-2809-4735-A560-0D5FE6670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382"/>
            <a:ext cx="12188952" cy="6858000"/>
          </a:xfrm>
          <a:prstGeom prst="rect">
            <a:avLst/>
          </a:prstGeom>
          <a:solidFill>
            <a:schemeClr val="bg1">
              <a:lumMod val="95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id">
            <a:extLst>
              <a:ext uri="{FF2B5EF4-FFF2-40B4-BE49-F238E27FC236}">
                <a16:creationId xmlns:a16="http://schemas.microsoft.com/office/drawing/2014/main" id="{24413201-85BF-4680-A7D4-10CDBD0356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038471" cy="6858000"/>
            <a:chOff x="0" y="-12406"/>
            <a:chExt cx="12038471" cy="6858000"/>
          </a:xfrm>
        </p:grpSpPr>
        <p:cxnSp>
          <p:nvCxnSpPr>
            <p:cNvPr id="12" name="Straight Connector 11">
              <a:extLst>
                <a:ext uri="{FF2B5EF4-FFF2-40B4-BE49-F238E27FC236}">
                  <a16:creationId xmlns:a16="http://schemas.microsoft.com/office/drawing/2014/main" id="{1F819D8C-C8E5-4336-9882-79FBF655518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0"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3" name="Straight Connector 12">
              <a:extLst>
                <a:ext uri="{FF2B5EF4-FFF2-40B4-BE49-F238E27FC236}">
                  <a16:creationId xmlns:a16="http://schemas.microsoft.com/office/drawing/2014/main" id="{7D732480-09E4-401A-B2D9-E6C662FBCA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719781"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87D8355C-E417-4D36-91FF-2CC1E1FE9F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72683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6ADF7267-EAAE-43CE-ACEF-608328FB17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25"/>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54C901E2-0CDB-4316-B262-3B9E68F335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7294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D8F6D31A-084C-4F10-9A8F-A9645DFB71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6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18" name="Straight Connector 17">
              <a:extLst>
                <a:ext uri="{FF2B5EF4-FFF2-40B4-BE49-F238E27FC236}">
                  <a16:creationId xmlns:a16="http://schemas.microsoft.com/office/drawing/2014/main" id="{E38E09F0-F130-45B5-B0AF-7EF3F0172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684395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9" name="Straight Connector 18">
              <a:extLst>
                <a:ext uri="{FF2B5EF4-FFF2-40B4-BE49-F238E27FC236}">
                  <a16:creationId xmlns:a16="http://schemas.microsoft.com/office/drawing/2014/main" id="{569330E2-17DA-4F0D-B377-6E4499C79A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131209"/>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1" name="Straight Connector 19">
              <a:extLst>
                <a:ext uri="{FF2B5EF4-FFF2-40B4-BE49-F238E27FC236}">
                  <a16:creationId xmlns:a16="http://schemas.microsoft.com/office/drawing/2014/main" id="{A3192707-5744-4C77-8CD6-D682F90800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2089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2" name="Straight Connector 20">
              <a:extLst>
                <a:ext uri="{FF2B5EF4-FFF2-40B4-BE49-F238E27FC236}">
                  <a16:creationId xmlns:a16="http://schemas.microsoft.com/office/drawing/2014/main" id="{E367A44A-5DD0-43B5-B6DB-1CA3BC5AF0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422784"/>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43" name="Straight Connector 21">
              <a:extLst>
                <a:ext uri="{FF2B5EF4-FFF2-40B4-BE49-F238E27FC236}">
                  <a16:creationId xmlns:a16="http://schemas.microsoft.com/office/drawing/2014/main" id="{280809D1-164B-4A0C-84BB-2AC46F3BDE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1832198"/>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E379EC94-3698-4695-8CE7-61DBDF5EE6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3538773"/>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4" name="Straight Connector 23">
              <a:extLst>
                <a:ext uri="{FF2B5EF4-FFF2-40B4-BE49-F238E27FC236}">
                  <a16:creationId xmlns:a16="http://schemas.microsoft.com/office/drawing/2014/main" id="{8755B95C-6A71-4D4F-8F48-B21F893E6F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0" y="5240042"/>
              <a:ext cx="12038471" cy="0"/>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5" name="Straight Connector 24">
              <a:extLst>
                <a:ext uri="{FF2B5EF4-FFF2-40B4-BE49-F238E27FC236}">
                  <a16:creationId xmlns:a16="http://schemas.microsoft.com/office/drawing/2014/main" id="{6099C53A-E394-462E-BF63-1639A8E283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828837"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6" name="Straight Connector 25">
              <a:extLst>
                <a:ext uri="{FF2B5EF4-FFF2-40B4-BE49-F238E27FC236}">
                  <a16:creationId xmlns:a16="http://schemas.microsoft.com/office/drawing/2014/main" id="{9AC427FF-C3BE-45A0-9FB1-A6A4C8C4C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439563"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7" name="Straight Connector 26">
              <a:extLst>
                <a:ext uri="{FF2B5EF4-FFF2-40B4-BE49-F238E27FC236}">
                  <a16:creationId xmlns:a16="http://schemas.microsoft.com/office/drawing/2014/main" id="{2B15D91A-BF52-4704-8F6B-A7C4746181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59344"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8" name="Straight Connector 27">
              <a:extLst>
                <a:ext uri="{FF2B5EF4-FFF2-40B4-BE49-F238E27FC236}">
                  <a16:creationId xmlns:a16="http://schemas.microsoft.com/office/drawing/2014/main" id="{1D9241FD-0E0D-409B-A2AF-8F06ACB757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79125"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29" name="Straight Connector 28">
              <a:extLst>
                <a:ext uri="{FF2B5EF4-FFF2-40B4-BE49-F238E27FC236}">
                  <a16:creationId xmlns:a16="http://schemas.microsoft.com/office/drawing/2014/main" id="{F8B3D884-11F6-4FF3-82C2-1C2311451C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59890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0" name="Straight Connector 29">
              <a:extLst>
                <a:ext uri="{FF2B5EF4-FFF2-40B4-BE49-F238E27FC236}">
                  <a16:creationId xmlns:a16="http://schemas.microsoft.com/office/drawing/2014/main" id="{A15AB342-981A-44B4-846D-B0B2394ACF0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038471"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1" name="Straight Connector 30">
              <a:extLst>
                <a:ext uri="{FF2B5EF4-FFF2-40B4-BE49-F238E27FC236}">
                  <a16:creationId xmlns:a16="http://schemas.microsoft.com/office/drawing/2014/main" id="{872C80E7-0A00-4063-BEE2-6B6B446A4A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318688" y="-25"/>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CDDFAF9B-F940-4E8C-905E-31851E6E716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54926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DE75405B-4987-4ED0-838B-B550E11C50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72269" y="1609"/>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4" name="Straight Connector 33">
              <a:extLst>
                <a:ext uri="{FF2B5EF4-FFF2-40B4-BE49-F238E27FC236}">
                  <a16:creationId xmlns:a16="http://schemas.microsoft.com/office/drawing/2014/main" id="{2D23C412-06C7-4364-B5C1-6492A9D36B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990113"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5" name="Straight Connector 34">
              <a:extLst>
                <a:ext uri="{FF2B5EF4-FFF2-40B4-BE49-F238E27FC236}">
                  <a16:creationId xmlns:a16="http://schemas.microsoft.com/office/drawing/2014/main" id="{3E558B2C-BA31-4EF6-AA51-34C38C4FAC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71578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49BF6B7B-33CA-48B1-A1DC-E4917FB89D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435730"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7" name="Straight Connector 36">
              <a:extLst>
                <a:ext uri="{FF2B5EF4-FFF2-40B4-BE49-F238E27FC236}">
                  <a16:creationId xmlns:a16="http://schemas.microsoft.com/office/drawing/2014/main" id="{B91E8E40-9C42-4E16-980F-D9B38872F3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14293" y="-5330"/>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6B7E3690-D803-4CC7-BA93-B51ACF040FB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4177" y="-12406"/>
              <a:ext cx="0" cy="6843985"/>
            </a:xfrm>
            <a:prstGeom prst="line">
              <a:avLst/>
            </a:prstGeom>
            <a:ln w="19050">
              <a:solidFill>
                <a:schemeClr val="bg1"/>
              </a:solidFill>
            </a:ln>
          </p:spPr>
          <p:style>
            <a:lnRef idx="1">
              <a:schemeClr val="accent2"/>
            </a:lnRef>
            <a:fillRef idx="0">
              <a:schemeClr val="accent2"/>
            </a:fillRef>
            <a:effectRef idx="0">
              <a:schemeClr val="accent2"/>
            </a:effectRef>
            <a:fontRef idx="minor">
              <a:schemeClr val="tx1"/>
            </a:fontRef>
          </p:style>
        </p:cxnSp>
      </p:grpSp>
      <p:pic>
        <p:nvPicPr>
          <p:cNvPr id="4" name="İçerik Yer Tutucusu 3">
            <a:extLst>
              <a:ext uri="{FF2B5EF4-FFF2-40B4-BE49-F238E27FC236}">
                <a16:creationId xmlns:a16="http://schemas.microsoft.com/office/drawing/2014/main" id="{3F586F46-FFF5-47AC-AD67-35B52309BAFC}"/>
              </a:ext>
            </a:extLst>
          </p:cNvPr>
          <p:cNvPicPr>
            <a:picLocks noGrp="1" noChangeAspect="1"/>
          </p:cNvPicPr>
          <p:nvPr>
            <p:ph idx="1"/>
          </p:nvPr>
        </p:nvPicPr>
        <p:blipFill rotWithShape="1">
          <a:blip r:embed="rId2"/>
          <a:srcRect t="12797" b="1968"/>
          <a:stretch/>
        </p:blipFill>
        <p:spPr>
          <a:xfrm>
            <a:off x="134874" y="137904"/>
            <a:ext cx="10305575" cy="6588020"/>
          </a:xfrm>
          <a:prstGeom prst="rect">
            <a:avLst/>
          </a:prstGeom>
        </p:spPr>
      </p:pic>
      <p:sp>
        <p:nvSpPr>
          <p:cNvPr id="40" name="Color">
            <a:extLst>
              <a:ext uri="{FF2B5EF4-FFF2-40B4-BE49-F238E27FC236}">
                <a16:creationId xmlns:a16="http://schemas.microsoft.com/office/drawing/2014/main" id="{D665D759-2DF8-4D47-8386-4BA28901A7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7704" y="147451"/>
            <a:ext cx="685800" cy="6586489"/>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solidFill>
            </a:endParaRPr>
          </a:p>
        </p:txBody>
      </p:sp>
    </p:spTree>
    <p:extLst>
      <p:ext uri="{BB962C8B-B14F-4D97-AF65-F5344CB8AC3E}">
        <p14:creationId xmlns:p14="http://schemas.microsoft.com/office/powerpoint/2010/main" val="3879588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C827458-5FC6-440F-B183-68632F69C05D}"/>
              </a:ext>
            </a:extLst>
          </p:cNvPr>
          <p:cNvSpPr>
            <a:spLocks noGrp="1"/>
          </p:cNvSpPr>
          <p:nvPr>
            <p:ph type="title"/>
          </p:nvPr>
        </p:nvSpPr>
        <p:spPr/>
        <p:txBody>
          <a:bodyPr/>
          <a:lstStyle/>
          <a:p>
            <a:r>
              <a:rPr lang="tr-TR" dirty="0"/>
              <a:t>En kısa yol bulma algoritmaları</a:t>
            </a:r>
          </a:p>
        </p:txBody>
      </p:sp>
      <p:sp>
        <p:nvSpPr>
          <p:cNvPr id="3" name="İçerik Yer Tutucusu 2">
            <a:extLst>
              <a:ext uri="{FF2B5EF4-FFF2-40B4-BE49-F238E27FC236}">
                <a16:creationId xmlns:a16="http://schemas.microsoft.com/office/drawing/2014/main" id="{CA36CC3E-C8D9-42F8-A6F9-6F203F1C43B2}"/>
              </a:ext>
            </a:extLst>
          </p:cNvPr>
          <p:cNvSpPr>
            <a:spLocks noGrp="1"/>
          </p:cNvSpPr>
          <p:nvPr>
            <p:ph idx="1"/>
          </p:nvPr>
        </p:nvSpPr>
        <p:spPr/>
        <p:txBody>
          <a:bodyPr/>
          <a:lstStyle/>
          <a:p>
            <a:r>
              <a:rPr lang="tr-TR" dirty="0" err="1"/>
              <a:t>Dijkstra</a:t>
            </a:r>
            <a:endParaRPr lang="tr-TR" dirty="0"/>
          </a:p>
          <a:p>
            <a:r>
              <a:rPr lang="tr-TR" dirty="0"/>
              <a:t>Belman-Ford</a:t>
            </a:r>
          </a:p>
          <a:p>
            <a:r>
              <a:rPr lang="tr-TR" dirty="0"/>
              <a:t>A* Arama</a:t>
            </a:r>
          </a:p>
          <a:p>
            <a:r>
              <a:rPr lang="tr-TR" dirty="0"/>
              <a:t>Floyd-</a:t>
            </a:r>
            <a:r>
              <a:rPr lang="tr-TR" dirty="0" err="1"/>
              <a:t>Warshall</a:t>
            </a:r>
            <a:endParaRPr lang="tr-TR" dirty="0"/>
          </a:p>
          <a:p>
            <a:r>
              <a:rPr lang="tr-TR" dirty="0" err="1"/>
              <a:t>Jhonson</a:t>
            </a:r>
            <a:endParaRPr lang="tr-TR" dirty="0"/>
          </a:p>
        </p:txBody>
      </p:sp>
    </p:spTree>
    <p:extLst>
      <p:ext uri="{BB962C8B-B14F-4D97-AF65-F5344CB8AC3E}">
        <p14:creationId xmlns:p14="http://schemas.microsoft.com/office/powerpoint/2010/main" val="4714912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5314842-2BB7-454C-80DE-72E7B451EC72}"/>
              </a:ext>
            </a:extLst>
          </p:cNvPr>
          <p:cNvSpPr>
            <a:spLocks noGrp="1"/>
          </p:cNvSpPr>
          <p:nvPr>
            <p:ph type="title"/>
          </p:nvPr>
        </p:nvSpPr>
        <p:spPr/>
        <p:txBody>
          <a:bodyPr/>
          <a:lstStyle/>
          <a:p>
            <a:r>
              <a:rPr lang="tr-TR" dirty="0"/>
              <a:t>Taşma(</a:t>
            </a:r>
            <a:r>
              <a:rPr lang="tr-TR" dirty="0" err="1"/>
              <a:t>Flooding</a:t>
            </a:r>
            <a:r>
              <a:rPr lang="tr-TR" dirty="0"/>
              <a:t>) </a:t>
            </a:r>
            <a:r>
              <a:rPr lang="tr-TR" dirty="0" err="1"/>
              <a:t>Algoritmalası</a:t>
            </a:r>
            <a:endParaRPr lang="tr-TR" dirty="0"/>
          </a:p>
        </p:txBody>
      </p:sp>
      <p:sp>
        <p:nvSpPr>
          <p:cNvPr id="3" name="İçerik Yer Tutucusu 2">
            <a:extLst>
              <a:ext uri="{FF2B5EF4-FFF2-40B4-BE49-F238E27FC236}">
                <a16:creationId xmlns:a16="http://schemas.microsoft.com/office/drawing/2014/main" id="{8F5A5A3D-1C46-4475-B047-AF8BCC3E9E8A}"/>
              </a:ext>
            </a:extLst>
          </p:cNvPr>
          <p:cNvSpPr>
            <a:spLocks noGrp="1"/>
          </p:cNvSpPr>
          <p:nvPr>
            <p:ph idx="1"/>
          </p:nvPr>
        </p:nvSpPr>
        <p:spPr/>
        <p:txBody>
          <a:bodyPr/>
          <a:lstStyle/>
          <a:p>
            <a:endParaRPr lang="tr-TR" dirty="0"/>
          </a:p>
        </p:txBody>
      </p:sp>
      <p:pic>
        <p:nvPicPr>
          <p:cNvPr id="4" name="Resim 3">
            <a:extLst>
              <a:ext uri="{FF2B5EF4-FFF2-40B4-BE49-F238E27FC236}">
                <a16:creationId xmlns:a16="http://schemas.microsoft.com/office/drawing/2014/main" id="{87175683-F601-4B52-BFCA-4046EC984721}"/>
              </a:ext>
            </a:extLst>
          </p:cNvPr>
          <p:cNvPicPr>
            <a:picLocks noChangeAspect="1"/>
          </p:cNvPicPr>
          <p:nvPr/>
        </p:nvPicPr>
        <p:blipFill>
          <a:blip r:embed="rId2"/>
          <a:stretch>
            <a:fillRect/>
          </a:stretch>
        </p:blipFill>
        <p:spPr>
          <a:xfrm>
            <a:off x="838200" y="1825625"/>
            <a:ext cx="9996319" cy="4351339"/>
          </a:xfrm>
          <a:prstGeom prst="rect">
            <a:avLst/>
          </a:prstGeom>
        </p:spPr>
      </p:pic>
    </p:spTree>
    <p:extLst>
      <p:ext uri="{BB962C8B-B14F-4D97-AF65-F5344CB8AC3E}">
        <p14:creationId xmlns:p14="http://schemas.microsoft.com/office/powerpoint/2010/main" val="7722245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27499FE-F8B5-43C1-A068-19919BA0E278}"/>
              </a:ext>
            </a:extLst>
          </p:cNvPr>
          <p:cNvSpPr>
            <a:spLocks noGrp="1"/>
          </p:cNvSpPr>
          <p:nvPr>
            <p:ph type="title"/>
          </p:nvPr>
        </p:nvSpPr>
        <p:spPr/>
        <p:txBody>
          <a:bodyPr/>
          <a:lstStyle/>
          <a:p>
            <a:endParaRPr lang="tr-TR" dirty="0"/>
          </a:p>
        </p:txBody>
      </p:sp>
      <p:sp>
        <p:nvSpPr>
          <p:cNvPr id="3" name="İçerik Yer Tutucusu 2">
            <a:extLst>
              <a:ext uri="{FF2B5EF4-FFF2-40B4-BE49-F238E27FC236}">
                <a16:creationId xmlns:a16="http://schemas.microsoft.com/office/drawing/2014/main" id="{35A98445-5F07-4D52-BE56-FFCFF971F879}"/>
              </a:ext>
            </a:extLst>
          </p:cNvPr>
          <p:cNvSpPr>
            <a:spLocks noGrp="1"/>
          </p:cNvSpPr>
          <p:nvPr>
            <p:ph idx="1"/>
          </p:nvPr>
        </p:nvSpPr>
        <p:spPr/>
        <p:txBody>
          <a:bodyPr/>
          <a:lstStyle/>
          <a:p>
            <a:r>
              <a:rPr lang="tr-TR" dirty="0"/>
              <a:t>Paketlere sekme sayacı yerleştirilir. Bu sayaca başlangıç değeri olarak ağdaki maksimum sekme sayısı verilir ve her yönlendiriciden geçişinde bu değer bir azaltılır. Sayaç değeri sıfır olduğunda paket hedefe ulaşmışsa yok edilir.</a:t>
            </a:r>
          </a:p>
          <a:p>
            <a:r>
              <a:rPr lang="tr-TR" dirty="0"/>
              <a:t>Daha önce gönderilen paketlerin listesi tutulur ve aynı kaynaktan aynı numaraya sahip paketler daha önce kopyalanmışsa yok edilir ve ikinci kez gönderilmez.</a:t>
            </a:r>
          </a:p>
        </p:txBody>
      </p:sp>
    </p:spTree>
    <p:extLst>
      <p:ext uri="{BB962C8B-B14F-4D97-AF65-F5344CB8AC3E}">
        <p14:creationId xmlns:p14="http://schemas.microsoft.com/office/powerpoint/2010/main" val="32938763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32B6C02-41B4-4D0E-B256-00145A985552}"/>
              </a:ext>
            </a:extLst>
          </p:cNvPr>
          <p:cNvSpPr>
            <a:spLocks noGrp="1"/>
          </p:cNvSpPr>
          <p:nvPr>
            <p:ph type="title"/>
          </p:nvPr>
        </p:nvSpPr>
        <p:spPr/>
        <p:txBody>
          <a:bodyPr/>
          <a:lstStyle/>
          <a:p>
            <a:r>
              <a:rPr lang="tr-TR" dirty="0"/>
              <a:t>Rastgele(</a:t>
            </a:r>
            <a:r>
              <a:rPr lang="tr-TR" dirty="0" err="1"/>
              <a:t>Random</a:t>
            </a:r>
            <a:r>
              <a:rPr lang="tr-TR" dirty="0"/>
              <a:t> Routing) Yönlendirme</a:t>
            </a:r>
          </a:p>
        </p:txBody>
      </p:sp>
      <p:sp>
        <p:nvSpPr>
          <p:cNvPr id="3" name="İçerik Yer Tutucusu 2">
            <a:extLst>
              <a:ext uri="{FF2B5EF4-FFF2-40B4-BE49-F238E27FC236}">
                <a16:creationId xmlns:a16="http://schemas.microsoft.com/office/drawing/2014/main" id="{7990684D-81F0-4FF6-AD41-92F312949171}"/>
              </a:ext>
            </a:extLst>
          </p:cNvPr>
          <p:cNvSpPr>
            <a:spLocks noGrp="1"/>
          </p:cNvSpPr>
          <p:nvPr>
            <p:ph idx="1"/>
          </p:nvPr>
        </p:nvSpPr>
        <p:spPr/>
        <p:txBody>
          <a:bodyPr/>
          <a:lstStyle/>
          <a:p>
            <a:r>
              <a:rPr lang="tr-TR" dirty="0"/>
              <a:t>Bir yönlendiriciye gelen veri paketi geldiği yollar dışında herhangi bir yola rastgele gönderilir.</a:t>
            </a:r>
          </a:p>
          <a:p>
            <a:r>
              <a:rPr lang="tr-TR" dirty="0"/>
              <a:t>Seçilecek yol en kısa yol olmayabilir.</a:t>
            </a:r>
          </a:p>
          <a:p>
            <a:r>
              <a:rPr lang="tr-TR" dirty="0"/>
              <a:t>Basit bir algoritma olmasına rağmen optimum çözüm değildir.</a:t>
            </a:r>
          </a:p>
          <a:p>
            <a:r>
              <a:rPr lang="tr-TR" dirty="0"/>
              <a:t>Ek ağ ve yönlendirme bilgisine ihtiyaç duymaz.</a:t>
            </a:r>
          </a:p>
          <a:p>
            <a:endParaRPr lang="tr-TR" dirty="0"/>
          </a:p>
        </p:txBody>
      </p:sp>
    </p:spTree>
    <p:extLst>
      <p:ext uri="{BB962C8B-B14F-4D97-AF65-F5344CB8AC3E}">
        <p14:creationId xmlns:p14="http://schemas.microsoft.com/office/powerpoint/2010/main" val="11753880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E5D8969-1C46-4269-8D7B-10D0B8368F7D}"/>
              </a:ext>
            </a:extLst>
          </p:cNvPr>
          <p:cNvSpPr>
            <a:spLocks noGrp="1"/>
          </p:cNvSpPr>
          <p:nvPr>
            <p:ph type="title"/>
          </p:nvPr>
        </p:nvSpPr>
        <p:spPr/>
        <p:txBody>
          <a:bodyPr/>
          <a:lstStyle/>
          <a:p>
            <a:r>
              <a:rPr lang="tr-TR" dirty="0"/>
              <a:t>Akış Durumu Yönlendirme(</a:t>
            </a:r>
            <a:r>
              <a:rPr lang="tr-TR" dirty="0" err="1"/>
              <a:t>Flow-Based</a:t>
            </a:r>
            <a:r>
              <a:rPr lang="tr-TR" dirty="0"/>
              <a:t> Routing) Algoritması</a:t>
            </a:r>
          </a:p>
        </p:txBody>
      </p:sp>
      <p:sp>
        <p:nvSpPr>
          <p:cNvPr id="3" name="İçerik Yer Tutucusu 2">
            <a:extLst>
              <a:ext uri="{FF2B5EF4-FFF2-40B4-BE49-F238E27FC236}">
                <a16:creationId xmlns:a16="http://schemas.microsoft.com/office/drawing/2014/main" id="{CE3CAB46-CE44-4DE9-9DA2-ECECC17CE265}"/>
              </a:ext>
            </a:extLst>
          </p:cNvPr>
          <p:cNvSpPr>
            <a:spLocks noGrp="1"/>
          </p:cNvSpPr>
          <p:nvPr>
            <p:ph idx="1"/>
          </p:nvPr>
        </p:nvSpPr>
        <p:spPr/>
        <p:txBody>
          <a:bodyPr/>
          <a:lstStyle/>
          <a:p>
            <a:r>
              <a:rPr lang="tr-TR" dirty="0"/>
              <a:t>T=1/(</a:t>
            </a:r>
            <a:r>
              <a:rPr lang="tr-TR" dirty="0" err="1"/>
              <a:t>Uc</a:t>
            </a:r>
            <a:r>
              <a:rPr lang="tr-TR" dirty="0"/>
              <a:t>-</a:t>
            </a:r>
            <a:r>
              <a:rPr lang="el-GR" b="1" dirty="0"/>
              <a:t> </a:t>
            </a:r>
            <a:r>
              <a:rPr lang="el-GR" dirty="0"/>
              <a:t>λ</a:t>
            </a:r>
            <a:r>
              <a:rPr lang="tr-TR" dirty="0"/>
              <a:t>)</a:t>
            </a:r>
          </a:p>
          <a:p>
            <a:endParaRPr lang="tr-TR" dirty="0"/>
          </a:p>
          <a:p>
            <a:r>
              <a:rPr lang="tr-TR" dirty="0"/>
              <a:t>C:Hat Kapasitesi(</a:t>
            </a:r>
            <a:r>
              <a:rPr lang="tr-TR" dirty="0" err="1"/>
              <a:t>bps</a:t>
            </a:r>
            <a:r>
              <a:rPr lang="tr-TR" dirty="0"/>
              <a:t>)</a:t>
            </a:r>
          </a:p>
          <a:p>
            <a:r>
              <a:rPr lang="el-GR" dirty="0"/>
              <a:t>λ</a:t>
            </a:r>
            <a:r>
              <a:rPr lang="tr-TR" dirty="0"/>
              <a:t>:Ortalama paket hızı(paket/s)</a:t>
            </a:r>
          </a:p>
          <a:p>
            <a:r>
              <a:rPr lang="tr-TR" dirty="0"/>
              <a:t>1/</a:t>
            </a:r>
            <a:r>
              <a:rPr lang="el-GR" b="1" dirty="0"/>
              <a:t> </a:t>
            </a:r>
            <a:r>
              <a:rPr lang="el-GR" dirty="0"/>
              <a:t>λ</a:t>
            </a:r>
            <a:r>
              <a:rPr lang="tr-TR" dirty="0"/>
              <a:t>:Ortalama paket uzunluğu (bit/paket)</a:t>
            </a:r>
          </a:p>
          <a:p>
            <a:r>
              <a:rPr lang="tr-TR" dirty="0" err="1"/>
              <a:t>uC</a:t>
            </a:r>
            <a:r>
              <a:rPr lang="tr-TR" dirty="0"/>
              <a:t> (paket/s):C/(1/µ)</a:t>
            </a:r>
          </a:p>
        </p:txBody>
      </p:sp>
    </p:spTree>
    <p:extLst>
      <p:ext uri="{BB962C8B-B14F-4D97-AF65-F5344CB8AC3E}">
        <p14:creationId xmlns:p14="http://schemas.microsoft.com/office/powerpoint/2010/main" val="15553269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E3C021F-04DC-4C88-A113-168EE81F4CD6}"/>
              </a:ext>
            </a:extLst>
          </p:cNvPr>
          <p:cNvSpPr>
            <a:spLocks noGrp="1"/>
          </p:cNvSpPr>
          <p:nvPr>
            <p:ph type="title"/>
          </p:nvPr>
        </p:nvSpPr>
        <p:spPr/>
        <p:txBody>
          <a:bodyPr/>
          <a:lstStyle/>
          <a:p>
            <a:r>
              <a:rPr lang="tr-TR" dirty="0"/>
              <a:t>Uzaklık Vektörü(</a:t>
            </a:r>
            <a:r>
              <a:rPr lang="tr-TR" dirty="0" err="1"/>
              <a:t>Distance</a:t>
            </a:r>
            <a:r>
              <a:rPr lang="tr-TR" dirty="0"/>
              <a:t> </a:t>
            </a:r>
            <a:r>
              <a:rPr lang="tr-TR" dirty="0" err="1"/>
              <a:t>Vector</a:t>
            </a:r>
            <a:r>
              <a:rPr lang="tr-TR" dirty="0"/>
              <a:t>) Yönlendirme Algoritması</a:t>
            </a:r>
          </a:p>
        </p:txBody>
      </p:sp>
      <p:sp>
        <p:nvSpPr>
          <p:cNvPr id="3" name="İçerik Yer Tutucusu 2">
            <a:extLst>
              <a:ext uri="{FF2B5EF4-FFF2-40B4-BE49-F238E27FC236}">
                <a16:creationId xmlns:a16="http://schemas.microsoft.com/office/drawing/2014/main" id="{78759D2A-E07B-4278-B125-72705CA1B910}"/>
              </a:ext>
            </a:extLst>
          </p:cNvPr>
          <p:cNvSpPr>
            <a:spLocks noGrp="1"/>
          </p:cNvSpPr>
          <p:nvPr>
            <p:ph idx="1"/>
          </p:nvPr>
        </p:nvSpPr>
        <p:spPr/>
        <p:txBody>
          <a:bodyPr>
            <a:normAutofit fontScale="85000" lnSpcReduction="20000"/>
          </a:bodyPr>
          <a:lstStyle/>
          <a:p>
            <a:pPr algn="just"/>
            <a:r>
              <a:rPr lang="tr-TR" dirty="0"/>
              <a:t>Dinamik yönlendirme algoritmasıdır.</a:t>
            </a:r>
          </a:p>
          <a:p>
            <a:pPr algn="just"/>
            <a:r>
              <a:rPr lang="tr-TR" dirty="0"/>
              <a:t>Ağdaki her bir yönlendirici üzerinde yönlendirme tablosu tutulur ve bu tablo üzerinde hedef adres için yönlendirme bilgileri tutulur.</a:t>
            </a:r>
          </a:p>
          <a:p>
            <a:pPr algn="just"/>
            <a:r>
              <a:rPr lang="tr-TR" dirty="0"/>
              <a:t>Ağdaki her bir yönlendirici  komşularına olan uzaklığı ve ortalama gecikme süresini bilmektedir.</a:t>
            </a:r>
          </a:p>
          <a:p>
            <a:pPr algn="just"/>
            <a:r>
              <a:rPr lang="tr-TR" dirty="0"/>
              <a:t>Böylece ağdaki yönlendirici diğer yönlendiriciye ulaşmak için en kısa yolun hangisi olduğunu bilir.</a:t>
            </a:r>
          </a:p>
          <a:p>
            <a:pPr algn="just"/>
            <a:r>
              <a:rPr lang="tr-TR" dirty="0"/>
              <a:t>Uzaklık vektörü yönlendirmesinde kendi yönlendirme tablolarını bağlı oldukları yönlendiriciye bakarak dinamik şekilde oluştururlar.</a:t>
            </a:r>
          </a:p>
          <a:p>
            <a:pPr algn="just"/>
            <a:r>
              <a:rPr lang="tr-TR" dirty="0"/>
              <a:t>Komşu yönlendiriciler arasında dinamik bir bilgi alışverişi vardır.</a:t>
            </a:r>
          </a:p>
          <a:p>
            <a:pPr algn="just"/>
            <a:r>
              <a:rPr lang="tr-TR" dirty="0"/>
              <a:t>Gelen verilere bakılarak her yönlendirici doğrudan bağlı olmadığı yönlendiriciler ile arasındaki gecikme değerlerini ve o yönlendiricilere nasıl ulaşacağını bilir.</a:t>
            </a:r>
          </a:p>
        </p:txBody>
      </p:sp>
    </p:spTree>
    <p:extLst>
      <p:ext uri="{BB962C8B-B14F-4D97-AF65-F5344CB8AC3E}">
        <p14:creationId xmlns:p14="http://schemas.microsoft.com/office/powerpoint/2010/main" val="33998810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85DC94-5929-42B4-88C4-2D6AA07E53A1}"/>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388EA264-A9DB-4B48-8A96-D12789D3CB46}"/>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87D1B19C-7E8C-4C68-944C-F662E4EDCD81}"/>
              </a:ext>
            </a:extLst>
          </p:cNvPr>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66419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4061433-E899-48BE-AFDD-56828D7E3227}"/>
              </a:ext>
            </a:extLst>
          </p:cNvPr>
          <p:cNvSpPr>
            <a:spLocks noGrp="1"/>
          </p:cNvSpPr>
          <p:nvPr>
            <p:ph type="title"/>
          </p:nvPr>
        </p:nvSpPr>
        <p:spPr/>
        <p:txBody>
          <a:bodyPr/>
          <a:lstStyle/>
          <a:p>
            <a:r>
              <a:rPr lang="tr-TR" dirty="0"/>
              <a:t>Yayın(Broadcast) Yöntemi</a:t>
            </a:r>
          </a:p>
        </p:txBody>
      </p:sp>
      <p:sp>
        <p:nvSpPr>
          <p:cNvPr id="3" name="İçerik Yer Tutucusu 2">
            <a:extLst>
              <a:ext uri="{FF2B5EF4-FFF2-40B4-BE49-F238E27FC236}">
                <a16:creationId xmlns:a16="http://schemas.microsoft.com/office/drawing/2014/main" id="{15230700-0220-4AD2-A727-9989CCD3514A}"/>
              </a:ext>
            </a:extLst>
          </p:cNvPr>
          <p:cNvSpPr>
            <a:spLocks noGrp="1"/>
          </p:cNvSpPr>
          <p:nvPr>
            <p:ph idx="1"/>
          </p:nvPr>
        </p:nvSpPr>
        <p:spPr/>
        <p:txBody>
          <a:bodyPr/>
          <a:lstStyle/>
          <a:p>
            <a:pPr algn="just"/>
            <a:r>
              <a:rPr lang="tr-TR" dirty="0"/>
              <a:t>İletilecek verinin eş zamanlı olarak tek bir hat üzerinden tüm alıcılara iletildiği yöntemdir.</a:t>
            </a:r>
          </a:p>
          <a:p>
            <a:pPr algn="just"/>
            <a:r>
              <a:rPr lang="tr-TR" dirty="0"/>
              <a:t>Ağlar üzerinde yayında, iletilecek bir veri paketinin ağ </a:t>
            </a:r>
            <a:r>
              <a:rPr lang="tr-TR" dirty="0" err="1"/>
              <a:t>üzerindekitüm</a:t>
            </a:r>
            <a:r>
              <a:rPr lang="tr-TR" dirty="0"/>
              <a:t> cihazlara iletilmesi ve kime aitse sadece o ağ cihazının veriyi alması esasına dayanır.</a:t>
            </a:r>
          </a:p>
          <a:p>
            <a:pPr algn="just"/>
            <a:r>
              <a:rPr lang="tr-TR" dirty="0"/>
              <a:t>Verinin iletileceği adres verinin paketi içerisine yerleştirilir. Veya tümü yerleştirilir.</a:t>
            </a:r>
          </a:p>
        </p:txBody>
      </p:sp>
    </p:spTree>
    <p:extLst>
      <p:ext uri="{BB962C8B-B14F-4D97-AF65-F5344CB8AC3E}">
        <p14:creationId xmlns:p14="http://schemas.microsoft.com/office/powerpoint/2010/main" val="34650762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EFE9EC3-3334-4028-AF02-8E48A7BD76E6}"/>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EF69A199-EF09-4E5C-A894-ECB9FC01B1D7}"/>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F0EF6E73-C7DA-414C-95F5-77EDD4E0040B}"/>
              </a:ext>
            </a:extLst>
          </p:cNvPr>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7343041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8921D10-FD56-410C-ACB5-C4785CB90CB4}"/>
              </a:ext>
            </a:extLst>
          </p:cNvPr>
          <p:cNvSpPr>
            <a:spLocks noGrp="1"/>
          </p:cNvSpPr>
          <p:nvPr>
            <p:ph type="title"/>
          </p:nvPr>
        </p:nvSpPr>
        <p:spPr/>
        <p:txBody>
          <a:bodyPr/>
          <a:lstStyle/>
          <a:p>
            <a:r>
              <a:rPr lang="tr-TR" dirty="0"/>
              <a:t>Hat Durumu(Link-</a:t>
            </a:r>
            <a:r>
              <a:rPr lang="tr-TR" dirty="0" err="1"/>
              <a:t>State</a:t>
            </a:r>
            <a:r>
              <a:rPr lang="tr-TR" dirty="0"/>
              <a:t>) </a:t>
            </a:r>
            <a:r>
              <a:rPr lang="tr-TR"/>
              <a:t>Yönlendirme Algoritması</a:t>
            </a:r>
            <a:endParaRPr lang="tr-TR" dirty="0"/>
          </a:p>
        </p:txBody>
      </p:sp>
      <p:sp>
        <p:nvSpPr>
          <p:cNvPr id="3" name="İçerik Yer Tutucusu 2">
            <a:extLst>
              <a:ext uri="{FF2B5EF4-FFF2-40B4-BE49-F238E27FC236}">
                <a16:creationId xmlns:a16="http://schemas.microsoft.com/office/drawing/2014/main" id="{E9A289B0-D07E-438B-95BD-FAA1662B5750}"/>
              </a:ext>
            </a:extLst>
          </p:cNvPr>
          <p:cNvSpPr>
            <a:spLocks noGrp="1"/>
          </p:cNvSpPr>
          <p:nvPr>
            <p:ph idx="1"/>
          </p:nvPr>
        </p:nvSpPr>
        <p:spPr/>
        <p:txBody>
          <a:bodyPr>
            <a:normAutofit fontScale="92500" lnSpcReduction="20000"/>
          </a:bodyPr>
          <a:lstStyle/>
          <a:p>
            <a:r>
              <a:rPr lang="tr-TR" dirty="0"/>
              <a:t>Dinamik yönlendirme algoritmasıdır.</a:t>
            </a:r>
          </a:p>
          <a:p>
            <a:r>
              <a:rPr lang="tr-TR" dirty="0"/>
              <a:t>En kısa yol algoritmasına benzer çalışır fakat sabit değildir.</a:t>
            </a:r>
          </a:p>
          <a:p>
            <a:r>
              <a:rPr lang="tr-TR" dirty="0"/>
              <a:t>Ağ topolojisinde ve trafiğindeki değişimlere göre yeni yollar bulur.</a:t>
            </a:r>
          </a:p>
          <a:p>
            <a:r>
              <a:rPr lang="tr-TR" dirty="0"/>
              <a:t>Yönlendirici bağlı olduğu ait gecikme sürelerini taşma yöntemi ile ağdaki tüm yönlendiricilere gönderir ve bilgiyi alan yönlendiriciler en kısa yol algoritmasını kullanarak diğer yönlendiricilere en kısa yoldan ulaşmak için gerekli yolu hesaplar.</a:t>
            </a:r>
          </a:p>
          <a:p>
            <a:r>
              <a:rPr lang="tr-TR" dirty="0"/>
              <a:t>Taşma yöntemi kullanıldığı için sekme sayıcı kullanılabilir.</a:t>
            </a:r>
          </a:p>
          <a:p>
            <a:r>
              <a:rPr lang="tr-TR" dirty="0"/>
              <a:t>Ağ trafiğine bağlı olarak yönlendiricilerin yol gecikme süreleri değişebilir.</a:t>
            </a:r>
          </a:p>
          <a:p>
            <a:r>
              <a:rPr lang="tr-TR" dirty="0"/>
              <a:t>Bu tür durumlarda güncelleme yapmak için yeni gecikme sürelerini içeren hat durum paketleri yönlendiriciye iletilir.</a:t>
            </a:r>
          </a:p>
          <a:p>
            <a:r>
              <a:rPr lang="tr-TR" dirty="0"/>
              <a:t>Yeni paket yönlendiriciye ulaştığında eskisi </a:t>
            </a:r>
            <a:r>
              <a:rPr lang="tr-TR"/>
              <a:t>yok edilir.</a:t>
            </a:r>
            <a:endParaRPr lang="tr-TR" dirty="0"/>
          </a:p>
        </p:txBody>
      </p:sp>
    </p:spTree>
    <p:extLst>
      <p:ext uri="{BB962C8B-B14F-4D97-AF65-F5344CB8AC3E}">
        <p14:creationId xmlns:p14="http://schemas.microsoft.com/office/powerpoint/2010/main" val="145941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209C71B-1933-42D0-B510-E534BB4C4134}"/>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56D6D5E4-0BF3-4D42-936C-221006F8CCD7}"/>
              </a:ext>
            </a:extLst>
          </p:cNvPr>
          <p:cNvSpPr>
            <a:spLocks noGrp="1"/>
          </p:cNvSpPr>
          <p:nvPr>
            <p:ph idx="1"/>
          </p:nvPr>
        </p:nvSpPr>
        <p:spPr/>
        <p:txBody>
          <a:bodyPr/>
          <a:lstStyle/>
          <a:p>
            <a:endParaRPr lang="tr-TR"/>
          </a:p>
        </p:txBody>
      </p:sp>
      <p:pic>
        <p:nvPicPr>
          <p:cNvPr id="4" name="Resim 3">
            <a:extLst>
              <a:ext uri="{FF2B5EF4-FFF2-40B4-BE49-F238E27FC236}">
                <a16:creationId xmlns:a16="http://schemas.microsoft.com/office/drawing/2014/main" id="{D3F85FF0-0881-4B1C-81C1-73CD32D447D9}"/>
              </a:ext>
            </a:extLst>
          </p:cNvPr>
          <p:cNvPicPr>
            <a:picLocks noChangeAspect="1"/>
          </p:cNvPicPr>
          <p:nvPr/>
        </p:nvPicPr>
        <p:blipFill>
          <a:blip r:embed="rId2"/>
          <a:stretch>
            <a:fillRect/>
          </a:stretch>
        </p:blipFill>
        <p:spPr>
          <a:xfrm>
            <a:off x="3524250" y="0"/>
            <a:ext cx="5143500" cy="6858000"/>
          </a:xfrm>
          <a:prstGeom prst="rect">
            <a:avLst/>
          </a:prstGeom>
        </p:spPr>
      </p:pic>
    </p:spTree>
    <p:extLst>
      <p:ext uri="{BB962C8B-B14F-4D97-AF65-F5344CB8AC3E}">
        <p14:creationId xmlns:p14="http://schemas.microsoft.com/office/powerpoint/2010/main" val="3854293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1958592-320A-4F3E-B55B-21EE2B9D294B}"/>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C5B120D9-B0D9-458D-9E40-D8F830759190}"/>
              </a:ext>
            </a:extLst>
          </p:cNvPr>
          <p:cNvSpPr>
            <a:spLocks noGrp="1"/>
          </p:cNvSpPr>
          <p:nvPr>
            <p:ph idx="1"/>
          </p:nvPr>
        </p:nvSpPr>
        <p:spPr/>
        <p:txBody>
          <a:bodyPr/>
          <a:lstStyle/>
          <a:p>
            <a:pPr algn="just"/>
            <a:r>
              <a:rPr lang="tr-TR" dirty="0"/>
              <a:t>Veri sadece alıcıya gönderiliyorsa tekli yayın(</a:t>
            </a:r>
            <a:r>
              <a:rPr lang="tr-TR" dirty="0" err="1"/>
              <a:t>unicasting</a:t>
            </a:r>
            <a:r>
              <a:rPr lang="tr-TR" dirty="0"/>
              <a:t>), birden çok alıcıya gönderiliyorsa çoklu yayın(</a:t>
            </a:r>
            <a:r>
              <a:rPr lang="tr-TR" dirty="0" err="1"/>
              <a:t>multicasting</a:t>
            </a:r>
            <a:r>
              <a:rPr lang="tr-TR" dirty="0"/>
              <a:t>) ve tüm alıcılara gönderiliyorsa genel yayın(</a:t>
            </a:r>
            <a:r>
              <a:rPr lang="tr-TR" dirty="0" err="1"/>
              <a:t>broadcasting</a:t>
            </a:r>
            <a:r>
              <a:rPr lang="tr-TR" dirty="0"/>
              <a:t>) olarak adlandırılır.</a:t>
            </a:r>
          </a:p>
          <a:p>
            <a:pPr algn="just"/>
            <a:r>
              <a:rPr lang="tr-TR" dirty="0"/>
              <a:t>Bu yayın yöntemi sadece bilgisayarlar için değildir.</a:t>
            </a:r>
          </a:p>
          <a:p>
            <a:pPr algn="just"/>
            <a:r>
              <a:rPr lang="tr-TR" dirty="0"/>
              <a:t>Televizyon, radyo yayını vb. </a:t>
            </a:r>
            <a:r>
              <a:rPr lang="tr-TR" dirty="0" err="1"/>
              <a:t>broadcasting</a:t>
            </a:r>
            <a:r>
              <a:rPr lang="tr-TR" dirty="0"/>
              <a:t> yöntemini kullanır.</a:t>
            </a:r>
          </a:p>
        </p:txBody>
      </p:sp>
    </p:spTree>
    <p:extLst>
      <p:ext uri="{BB962C8B-B14F-4D97-AF65-F5344CB8AC3E}">
        <p14:creationId xmlns:p14="http://schemas.microsoft.com/office/powerpoint/2010/main" val="2038114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B56A652-150C-4671-B5DA-E51628187BFC}"/>
              </a:ext>
            </a:extLst>
          </p:cNvPr>
          <p:cNvSpPr>
            <a:spLocks noGrp="1"/>
          </p:cNvSpPr>
          <p:nvPr>
            <p:ph type="title"/>
          </p:nvPr>
        </p:nvSpPr>
        <p:spPr/>
        <p:txBody>
          <a:bodyPr/>
          <a:lstStyle/>
          <a:p>
            <a:r>
              <a:rPr lang="tr-TR" dirty="0"/>
              <a:t>Anahtarlamalı(</a:t>
            </a:r>
            <a:r>
              <a:rPr lang="tr-TR" dirty="0" err="1"/>
              <a:t>Switching</a:t>
            </a:r>
            <a:r>
              <a:rPr lang="tr-TR" dirty="0"/>
              <a:t>) Yöntem</a:t>
            </a:r>
          </a:p>
        </p:txBody>
      </p:sp>
      <p:sp>
        <p:nvSpPr>
          <p:cNvPr id="3" name="İçerik Yer Tutucusu 2">
            <a:extLst>
              <a:ext uri="{FF2B5EF4-FFF2-40B4-BE49-F238E27FC236}">
                <a16:creationId xmlns:a16="http://schemas.microsoft.com/office/drawing/2014/main" id="{9BF3A00E-2A99-4B90-B6D0-83851B2D3158}"/>
              </a:ext>
            </a:extLst>
          </p:cNvPr>
          <p:cNvSpPr>
            <a:spLocks noGrp="1"/>
          </p:cNvSpPr>
          <p:nvPr>
            <p:ph idx="1"/>
          </p:nvPr>
        </p:nvSpPr>
        <p:spPr/>
        <p:txBody>
          <a:bodyPr/>
          <a:lstStyle/>
          <a:p>
            <a:pPr algn="just"/>
            <a:r>
              <a:rPr lang="tr-TR" dirty="0"/>
              <a:t>Verinin bir noktadan diğer bir noktaya iletimi söz konusu olduğunda iletim için kesintisiz hat olmalıdır.</a:t>
            </a:r>
          </a:p>
          <a:p>
            <a:pPr algn="just"/>
            <a:r>
              <a:rPr lang="tr-TR" dirty="0"/>
              <a:t>Bu iki nokta arasında tek bir hat söz konusu değildir.</a:t>
            </a:r>
          </a:p>
          <a:p>
            <a:pPr algn="just"/>
            <a:r>
              <a:rPr lang="tr-TR" dirty="0"/>
              <a:t>Verinin iletiminde alıcısına ulaşana kadar uğradığı noktalar </a:t>
            </a:r>
            <a:r>
              <a:rPr lang="tr-TR" b="1" dirty="0"/>
              <a:t>‘anahtar’</a:t>
            </a:r>
            <a:r>
              <a:rPr lang="tr-TR" dirty="0"/>
              <a:t> olarak isimlendirilir.</a:t>
            </a:r>
          </a:p>
          <a:p>
            <a:pPr algn="just"/>
            <a:r>
              <a:rPr lang="tr-TR" dirty="0"/>
              <a:t>Anahtarlar verinin uçtan uca iletimini sağlarlar.</a:t>
            </a:r>
          </a:p>
          <a:p>
            <a:pPr algn="just"/>
            <a:r>
              <a:rPr lang="tr-TR" dirty="0"/>
              <a:t>Anahtarlamalı sistemler kullanılan yöntemlere göre devre anahtarlama ve paket anahtarlama olmak üzere 2 gruba ayrılır.</a:t>
            </a:r>
          </a:p>
        </p:txBody>
      </p:sp>
    </p:spTree>
    <p:extLst>
      <p:ext uri="{BB962C8B-B14F-4D97-AF65-F5344CB8AC3E}">
        <p14:creationId xmlns:p14="http://schemas.microsoft.com/office/powerpoint/2010/main" val="1684374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B121FD9-4D2C-471A-9E21-50A983419DD6}"/>
              </a:ext>
            </a:extLst>
          </p:cNvPr>
          <p:cNvSpPr>
            <a:spLocks noGrp="1"/>
          </p:cNvSpPr>
          <p:nvPr>
            <p:ph type="title"/>
          </p:nvPr>
        </p:nvSpPr>
        <p:spPr/>
        <p:txBody>
          <a:bodyPr/>
          <a:lstStyle/>
          <a:p>
            <a:r>
              <a:rPr lang="tr-TR" dirty="0"/>
              <a:t>Devre Anahtarlama(</a:t>
            </a:r>
            <a:r>
              <a:rPr lang="tr-TR" dirty="0" err="1"/>
              <a:t>Circuit</a:t>
            </a:r>
            <a:r>
              <a:rPr lang="tr-TR" dirty="0"/>
              <a:t> </a:t>
            </a:r>
            <a:r>
              <a:rPr lang="tr-TR" dirty="0" err="1"/>
              <a:t>Switching</a:t>
            </a:r>
            <a:r>
              <a:rPr lang="tr-TR" dirty="0"/>
              <a:t>)</a:t>
            </a:r>
          </a:p>
        </p:txBody>
      </p:sp>
      <p:sp>
        <p:nvSpPr>
          <p:cNvPr id="3" name="İçerik Yer Tutucusu 2">
            <a:extLst>
              <a:ext uri="{FF2B5EF4-FFF2-40B4-BE49-F238E27FC236}">
                <a16:creationId xmlns:a16="http://schemas.microsoft.com/office/drawing/2014/main" id="{1ABD7EB7-E2E6-4EB8-9B1A-864FDCC8003D}"/>
              </a:ext>
            </a:extLst>
          </p:cNvPr>
          <p:cNvSpPr>
            <a:spLocks noGrp="1"/>
          </p:cNvSpPr>
          <p:nvPr>
            <p:ph idx="1"/>
          </p:nvPr>
        </p:nvSpPr>
        <p:spPr/>
        <p:txBody>
          <a:bodyPr>
            <a:normAutofit fontScale="92500"/>
          </a:bodyPr>
          <a:lstStyle/>
          <a:p>
            <a:r>
              <a:rPr lang="tr-TR" dirty="0"/>
              <a:t>Veri yöntemi gerçekleştirilecek iki nokta arasında bağlantı kurulur, iletim süresince bu bağlantı açık tutularak iletişim gerçekleştirilir.</a:t>
            </a:r>
          </a:p>
          <a:p>
            <a:r>
              <a:rPr lang="tr-TR" dirty="0"/>
              <a:t>İletişim esnasında kurulan hat iletişime dahil olan iki uç noktadan birisi tarafından kapatılabilir.</a:t>
            </a:r>
          </a:p>
          <a:p>
            <a:r>
              <a:rPr lang="tr-TR" dirty="0"/>
              <a:t>Telefon hatları bu sistem için örnek verilebilir.</a:t>
            </a:r>
          </a:p>
          <a:p>
            <a:r>
              <a:rPr lang="tr-TR" dirty="0"/>
              <a:t>Devre anahtarlamada iki uç nokta arasında birden fazla anahtar bulunabilir.</a:t>
            </a:r>
          </a:p>
          <a:p>
            <a:r>
              <a:rPr lang="tr-TR" dirty="0"/>
              <a:t>Hat üzerinde birden fazla anahtar varsa performans olarak en iyi anahtar tercih edilir.</a:t>
            </a:r>
          </a:p>
          <a:p>
            <a:r>
              <a:rPr lang="tr-TR" dirty="0"/>
              <a:t>Bu yöntemde anahtarlama sistemi kullanıldığı için alıcı ve vericinin adreslerini eklemeye gerek yoktur.</a:t>
            </a:r>
          </a:p>
        </p:txBody>
      </p:sp>
    </p:spTree>
    <p:extLst>
      <p:ext uri="{BB962C8B-B14F-4D97-AF65-F5344CB8AC3E}">
        <p14:creationId xmlns:p14="http://schemas.microsoft.com/office/powerpoint/2010/main" val="105016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E6D931F-4623-4039-81C5-021C2D8ED2C7}"/>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9EB74878-E721-427F-8468-B2E38078EFF3}"/>
              </a:ext>
            </a:extLst>
          </p:cNvPr>
          <p:cNvSpPr>
            <a:spLocks noGrp="1"/>
          </p:cNvSpPr>
          <p:nvPr>
            <p:ph idx="1"/>
          </p:nvPr>
        </p:nvSpPr>
        <p:spPr/>
        <p:txBody>
          <a:bodyPr/>
          <a:lstStyle/>
          <a:p>
            <a:endParaRPr lang="tr-TR" dirty="0"/>
          </a:p>
        </p:txBody>
      </p:sp>
      <p:pic>
        <p:nvPicPr>
          <p:cNvPr id="4" name="Resim 3">
            <a:extLst>
              <a:ext uri="{FF2B5EF4-FFF2-40B4-BE49-F238E27FC236}">
                <a16:creationId xmlns:a16="http://schemas.microsoft.com/office/drawing/2014/main" id="{FCC1B88D-BE41-4A85-A53C-5F08CCFC1056}"/>
              </a:ext>
            </a:extLst>
          </p:cNvPr>
          <p:cNvPicPr>
            <a:picLocks noChangeAspect="1"/>
          </p:cNvPicPr>
          <p:nvPr/>
        </p:nvPicPr>
        <p:blipFill>
          <a:blip r:embed="rId2"/>
          <a:stretch>
            <a:fillRect/>
          </a:stretch>
        </p:blipFill>
        <p:spPr>
          <a:xfrm>
            <a:off x="1798937" y="1547446"/>
            <a:ext cx="8545933" cy="3742006"/>
          </a:xfrm>
          <a:prstGeom prst="rect">
            <a:avLst/>
          </a:prstGeom>
        </p:spPr>
      </p:pic>
    </p:spTree>
    <p:extLst>
      <p:ext uri="{BB962C8B-B14F-4D97-AF65-F5344CB8AC3E}">
        <p14:creationId xmlns:p14="http://schemas.microsoft.com/office/powerpoint/2010/main" val="3132201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556086D-C1BF-4ACF-9237-6BF97C6C56B0}"/>
              </a:ext>
            </a:extLst>
          </p:cNvPr>
          <p:cNvSpPr>
            <a:spLocks noGrp="1"/>
          </p:cNvSpPr>
          <p:nvPr>
            <p:ph type="title"/>
          </p:nvPr>
        </p:nvSpPr>
        <p:spPr/>
        <p:txBody>
          <a:bodyPr/>
          <a:lstStyle/>
          <a:p>
            <a:endParaRPr lang="tr-TR" dirty="0"/>
          </a:p>
        </p:txBody>
      </p:sp>
      <p:sp>
        <p:nvSpPr>
          <p:cNvPr id="3" name="İçerik Yer Tutucusu 2">
            <a:extLst>
              <a:ext uri="{FF2B5EF4-FFF2-40B4-BE49-F238E27FC236}">
                <a16:creationId xmlns:a16="http://schemas.microsoft.com/office/drawing/2014/main" id="{A2F4A38F-180B-4FDA-ABC0-66B11A7E8791}"/>
              </a:ext>
            </a:extLst>
          </p:cNvPr>
          <p:cNvSpPr>
            <a:spLocks noGrp="1"/>
          </p:cNvSpPr>
          <p:nvPr>
            <p:ph idx="1"/>
          </p:nvPr>
        </p:nvSpPr>
        <p:spPr/>
        <p:txBody>
          <a:bodyPr/>
          <a:lstStyle/>
          <a:p>
            <a:pPr algn="just"/>
            <a:r>
              <a:rPr lang="tr-TR" dirty="0"/>
              <a:t>Veri aktarım süresinin  bağlantı süresinden kısa olduğu uygulamalar için uygun değildir.</a:t>
            </a:r>
          </a:p>
          <a:p>
            <a:pPr algn="just"/>
            <a:endParaRPr lang="tr-TR" dirty="0"/>
          </a:p>
          <a:p>
            <a:pPr algn="just"/>
            <a:r>
              <a:rPr lang="tr-TR" dirty="0"/>
              <a:t>PTSN (Dünya genelinde kullanılan devre anahtarlamalı telefon ağı)</a:t>
            </a:r>
          </a:p>
          <a:p>
            <a:pPr algn="just"/>
            <a:r>
              <a:rPr lang="tr-TR" dirty="0"/>
              <a:t>ISDN B (Analog telefon şebekesinin sayısal alternatifidir. Ses, görüntü ve veri iletilebilir.)</a:t>
            </a:r>
          </a:p>
          <a:p>
            <a:pPr algn="just"/>
            <a:r>
              <a:rPr lang="tr-TR" dirty="0"/>
              <a:t>Özel Şirket Santralleri</a:t>
            </a:r>
          </a:p>
        </p:txBody>
      </p:sp>
    </p:spTree>
    <p:extLst>
      <p:ext uri="{BB962C8B-B14F-4D97-AF65-F5344CB8AC3E}">
        <p14:creationId xmlns:p14="http://schemas.microsoft.com/office/powerpoint/2010/main" val="28100863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F8FC10F-AD6D-483B-A45B-3916F986B7F1}"/>
              </a:ext>
            </a:extLst>
          </p:cNvPr>
          <p:cNvSpPr>
            <a:spLocks noGrp="1"/>
          </p:cNvSpPr>
          <p:nvPr>
            <p:ph type="title"/>
          </p:nvPr>
        </p:nvSpPr>
        <p:spPr/>
        <p:txBody>
          <a:bodyPr/>
          <a:lstStyle/>
          <a:p>
            <a:r>
              <a:rPr lang="tr-TR" dirty="0"/>
              <a:t>Paket Anahtarlama</a:t>
            </a:r>
          </a:p>
        </p:txBody>
      </p:sp>
      <p:sp>
        <p:nvSpPr>
          <p:cNvPr id="3" name="İçerik Yer Tutucusu 2">
            <a:extLst>
              <a:ext uri="{FF2B5EF4-FFF2-40B4-BE49-F238E27FC236}">
                <a16:creationId xmlns:a16="http://schemas.microsoft.com/office/drawing/2014/main" id="{A07E5FB8-4961-4F27-9E99-765F40084B9F}"/>
              </a:ext>
            </a:extLst>
          </p:cNvPr>
          <p:cNvSpPr>
            <a:spLocks noGrp="1"/>
          </p:cNvSpPr>
          <p:nvPr>
            <p:ph idx="1"/>
          </p:nvPr>
        </p:nvSpPr>
        <p:spPr/>
        <p:txBody>
          <a:bodyPr/>
          <a:lstStyle/>
          <a:p>
            <a:pPr algn="just"/>
            <a:r>
              <a:rPr lang="tr-TR" dirty="0"/>
              <a:t>İletilecek veri paket anahtarlama yöntemi ile küçük parçalara bölünür ve iletim sağlanır.</a:t>
            </a:r>
          </a:p>
          <a:p>
            <a:pPr algn="just"/>
            <a:r>
              <a:rPr lang="tr-TR" dirty="0"/>
              <a:t>Verinin küçük parçalara bölünen parçalarına paket denir.</a:t>
            </a:r>
          </a:p>
          <a:p>
            <a:pPr algn="just"/>
            <a:r>
              <a:rPr lang="tr-TR" dirty="0"/>
              <a:t>Gönderilecek veri ile beraber gönderici, alıcı adresleri ve denetim için kullanılacak diğer bilgiler yer almaktadır.</a:t>
            </a:r>
          </a:p>
          <a:p>
            <a:pPr algn="just"/>
            <a:r>
              <a:rPr lang="tr-TR" dirty="0"/>
              <a:t>Paket yapısı kullanılan teknolojiye göre değişkenlik gösterir.</a:t>
            </a:r>
          </a:p>
          <a:p>
            <a:pPr algn="just"/>
            <a:r>
              <a:rPr lang="tr-TR" dirty="0"/>
              <a:t>(Veri parçası, gönderici alıcı adresleri, hata denetimi) şeklinde oluşturulan yapıya çerçeve(</a:t>
            </a:r>
            <a:r>
              <a:rPr lang="tr-TR" dirty="0" err="1"/>
              <a:t>frame</a:t>
            </a:r>
            <a:r>
              <a:rPr lang="tr-TR" dirty="0"/>
              <a:t>) denir.</a:t>
            </a:r>
          </a:p>
          <a:p>
            <a:pPr algn="just"/>
            <a:r>
              <a:rPr lang="tr-TR" dirty="0"/>
              <a:t>Veriler alıcıya ulaşana kadar düğümden düğüme ilerler.</a:t>
            </a:r>
          </a:p>
        </p:txBody>
      </p:sp>
    </p:spTree>
    <p:extLst>
      <p:ext uri="{BB962C8B-B14F-4D97-AF65-F5344CB8AC3E}">
        <p14:creationId xmlns:p14="http://schemas.microsoft.com/office/powerpoint/2010/main" val="1013767953"/>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1139</Words>
  <Application>Microsoft Office PowerPoint</Application>
  <PresentationFormat>Geniş ekran</PresentationFormat>
  <Paragraphs>123</Paragraphs>
  <Slides>32</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32</vt:i4>
      </vt:variant>
    </vt:vector>
  </HeadingPairs>
  <TitlesOfParts>
    <vt:vector size="36" baseType="lpstr">
      <vt:lpstr>Arial</vt:lpstr>
      <vt:lpstr>Calibri</vt:lpstr>
      <vt:lpstr>Calibri Light</vt:lpstr>
      <vt:lpstr>Office Teması</vt:lpstr>
      <vt:lpstr>Haberleşme Yöntemleri</vt:lpstr>
      <vt:lpstr>PowerPoint Sunusu</vt:lpstr>
      <vt:lpstr>Yayın(Broadcast) Yöntemi</vt:lpstr>
      <vt:lpstr>PowerPoint Sunusu</vt:lpstr>
      <vt:lpstr>Anahtarlamalı(Switching) Yöntem</vt:lpstr>
      <vt:lpstr>Devre Anahtarlama(Circuit Switching)</vt:lpstr>
      <vt:lpstr>PowerPoint Sunusu</vt:lpstr>
      <vt:lpstr>PowerPoint Sunusu</vt:lpstr>
      <vt:lpstr>Paket Anahtarlama</vt:lpstr>
      <vt:lpstr>PowerPoint Sunusu</vt:lpstr>
      <vt:lpstr>Paket Anahtarlama Yöntemleri</vt:lpstr>
      <vt:lpstr>Datagram Yaklaşımı</vt:lpstr>
      <vt:lpstr>Sanal Devre Yaklaşımı</vt:lpstr>
      <vt:lpstr>PowerPoint Sunusu</vt:lpstr>
      <vt:lpstr>Paket Anahtarlamalı Ağlarda Yönlendirme(Routing)</vt:lpstr>
      <vt:lpstr>Statik Yönlendirmenin Avantajları</vt:lpstr>
      <vt:lpstr>Statik Yönlendirmenin Dezavantajları</vt:lpstr>
      <vt:lpstr>Yönlendirmenin Temel Amacı</vt:lpstr>
      <vt:lpstr>Yönlendirme İşleminde Yol Bulma Algoritmaları</vt:lpstr>
      <vt:lpstr>En Kısa Yol(Shortest Path) Algoritması</vt:lpstr>
      <vt:lpstr>PowerPoint Sunusu</vt:lpstr>
      <vt:lpstr>PowerPoint Sunusu</vt:lpstr>
      <vt:lpstr>En kısa yol bulma algoritmaları</vt:lpstr>
      <vt:lpstr>Taşma(Flooding) Algoritmalası</vt:lpstr>
      <vt:lpstr>PowerPoint Sunusu</vt:lpstr>
      <vt:lpstr>Rastgele(Random Routing) Yönlendirme</vt:lpstr>
      <vt:lpstr>Akış Durumu Yönlendirme(Flow-Based Routing) Algoritması</vt:lpstr>
      <vt:lpstr>Uzaklık Vektörü(Distance Vector) Yönlendirme Algoritması</vt:lpstr>
      <vt:lpstr>PowerPoint Sunusu</vt:lpstr>
      <vt:lpstr>PowerPoint Sunusu</vt:lpstr>
      <vt:lpstr>Hat Durumu(Link-State) Yönlendirme Algoritması</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Haberleşme Yöntemleri</dc:title>
  <dc:creator>mehmet sinan oruc</dc:creator>
  <cp:lastModifiedBy>mehmet sinan oruc</cp:lastModifiedBy>
  <cp:revision>9</cp:revision>
  <dcterms:created xsi:type="dcterms:W3CDTF">2020-02-24T05:22:52Z</dcterms:created>
  <dcterms:modified xsi:type="dcterms:W3CDTF">2020-02-24T10:58:20Z</dcterms:modified>
</cp:coreProperties>
</file>